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Default Extension="jpeg" ContentType="image/jpeg"/>
  <Override PartName="/ppt/slides/slide10.xml" ContentType="application/vnd.openxmlformats-officedocument.presentationml.slide+xml"/>
  <Override PartName="/ppt/slideLayouts/slideLayout5.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docProps/app.xml" ContentType="application/vnd.openxmlformats-officedocument.extended-properties+xml"/>
  <Override PartName="/ppt/slideLayouts/slideLayout1.xml" ContentType="application/vnd.openxmlformats-officedocument.presentationml.slideLayout+xml"/>
  <Override PartName="/ppt/slides/slide22.xml" ContentType="application/vnd.openxmlformats-officedocument.presentationml.slide+xml"/>
  <Override PartName="/ppt/slides/slide30.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15.xml" ContentType="application/vnd.openxmlformats-officedocument.presentationml.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31.xml" ContentType="application/vnd.openxmlformats-officedocument.presentationml.slide+xml"/>
  <Default Extension="pdf" ContentType="application/pdf"/>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sldIdLst>
    <p:sldId id="256" r:id="rId2"/>
    <p:sldId id="257" r:id="rId3"/>
    <p:sldId id="258" r:id="rId4"/>
    <p:sldId id="259" r:id="rId5"/>
    <p:sldId id="260" r:id="rId6"/>
    <p:sldId id="261" r:id="rId7"/>
    <p:sldId id="262" r:id="rId8"/>
    <p:sldId id="287" r:id="rId9"/>
    <p:sldId id="269" r:id="rId10"/>
    <p:sldId id="264" r:id="rId11"/>
    <p:sldId id="265" r:id="rId12"/>
    <p:sldId id="266" r:id="rId13"/>
    <p:sldId id="267" r:id="rId14"/>
    <p:sldId id="288" r:id="rId15"/>
    <p:sldId id="268" r:id="rId16"/>
    <p:sldId id="270" r:id="rId17"/>
    <p:sldId id="271" r:id="rId18"/>
    <p:sldId id="272" r:id="rId19"/>
    <p:sldId id="273" r:id="rId20"/>
    <p:sldId id="274" r:id="rId21"/>
    <p:sldId id="275" r:id="rId22"/>
    <p:sldId id="276" r:id="rId23"/>
    <p:sldId id="280" r:id="rId24"/>
    <p:sldId id="277" r:id="rId25"/>
    <p:sldId id="278" r:id="rId26"/>
    <p:sldId id="279" r:id="rId27"/>
    <p:sldId id="281" r:id="rId28"/>
    <p:sldId id="282" r:id="rId29"/>
    <p:sldId id="283" r:id="rId30"/>
    <p:sldId id="284" r:id="rId31"/>
    <p:sldId id="285" r:id="rId32"/>
    <p:sldId id="286" r:id="rId33"/>
  </p:sldIdLst>
  <p:sldSz cx="9144000" cy="6858000" type="screen4x3"/>
  <p:notesSz cx="6858000" cy="9144000"/>
  <p:defaultText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C289F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varScale="1">
        <p:scale>
          <a:sx n="140" d="100"/>
          <a:sy n="140" d="100"/>
        </p:scale>
        <p:origin x="-1544" y="-11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GB"/>
          </a:p>
        </p:txBody>
      </p:sp>
      <p:sp>
        <p:nvSpPr>
          <p:cNvPr id="4" name="Date Placeholder 3"/>
          <p:cNvSpPr>
            <a:spLocks noGrp="1"/>
          </p:cNvSpPr>
          <p:nvPr>
            <p:ph type="dt" sz="half" idx="10"/>
          </p:nvPr>
        </p:nvSpPr>
        <p:spPr/>
        <p:txBody>
          <a:bodyPr/>
          <a:lstStyle/>
          <a:p>
            <a:fld id="{34F24CFF-2887-9C40-A721-DF71978097B0}" type="datetimeFigureOut">
              <a:rPr lang="en-GB" smtClean="0"/>
              <a:pPr/>
              <a:t>5/15/17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6D4E580-2C34-844C-8A65-262DC3354A27}"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Date Placeholder 3"/>
          <p:cNvSpPr>
            <a:spLocks noGrp="1"/>
          </p:cNvSpPr>
          <p:nvPr>
            <p:ph type="dt" sz="half" idx="10"/>
          </p:nvPr>
        </p:nvSpPr>
        <p:spPr/>
        <p:txBody>
          <a:bodyPr/>
          <a:lstStyle/>
          <a:p>
            <a:fld id="{34F24CFF-2887-9C40-A721-DF71978097B0}" type="datetimeFigureOut">
              <a:rPr lang="en-GB" smtClean="0"/>
              <a:pPr/>
              <a:t>5/15/17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6D4E580-2C34-844C-8A65-262DC3354A27}"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Date Placeholder 3"/>
          <p:cNvSpPr>
            <a:spLocks noGrp="1"/>
          </p:cNvSpPr>
          <p:nvPr>
            <p:ph type="dt" sz="half" idx="10"/>
          </p:nvPr>
        </p:nvSpPr>
        <p:spPr/>
        <p:txBody>
          <a:bodyPr/>
          <a:lstStyle/>
          <a:p>
            <a:fld id="{34F24CFF-2887-9C40-A721-DF71978097B0}" type="datetimeFigureOut">
              <a:rPr lang="en-GB" smtClean="0"/>
              <a:pPr/>
              <a:t>5/15/17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6D4E580-2C34-844C-8A65-262DC3354A27}"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Date Placeholder 3"/>
          <p:cNvSpPr>
            <a:spLocks noGrp="1"/>
          </p:cNvSpPr>
          <p:nvPr>
            <p:ph type="dt" sz="half" idx="10"/>
          </p:nvPr>
        </p:nvSpPr>
        <p:spPr/>
        <p:txBody>
          <a:bodyPr/>
          <a:lstStyle/>
          <a:p>
            <a:fld id="{34F24CFF-2887-9C40-A721-DF71978097B0}" type="datetimeFigureOut">
              <a:rPr lang="en-GB" smtClean="0"/>
              <a:pPr/>
              <a:t>5/15/17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6D4E580-2C34-844C-8A65-262DC3354A27}"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4F24CFF-2887-9C40-A721-DF71978097B0}" type="datetimeFigureOut">
              <a:rPr lang="en-GB" smtClean="0"/>
              <a:pPr/>
              <a:t>5/15/17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6D4E580-2C34-844C-8A65-262DC3354A27}"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Date Placeholder 4"/>
          <p:cNvSpPr>
            <a:spLocks noGrp="1"/>
          </p:cNvSpPr>
          <p:nvPr>
            <p:ph type="dt" sz="half" idx="10"/>
          </p:nvPr>
        </p:nvSpPr>
        <p:spPr/>
        <p:txBody>
          <a:bodyPr/>
          <a:lstStyle/>
          <a:p>
            <a:fld id="{34F24CFF-2887-9C40-A721-DF71978097B0}" type="datetimeFigureOut">
              <a:rPr lang="en-GB" smtClean="0"/>
              <a:pPr/>
              <a:t>5/15/17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6D4E580-2C34-844C-8A65-262DC3354A27}"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7" name="Date Placeholder 6"/>
          <p:cNvSpPr>
            <a:spLocks noGrp="1"/>
          </p:cNvSpPr>
          <p:nvPr>
            <p:ph type="dt" sz="half" idx="10"/>
          </p:nvPr>
        </p:nvSpPr>
        <p:spPr/>
        <p:txBody>
          <a:bodyPr/>
          <a:lstStyle/>
          <a:p>
            <a:fld id="{34F24CFF-2887-9C40-A721-DF71978097B0}" type="datetimeFigureOut">
              <a:rPr lang="en-GB" smtClean="0"/>
              <a:pPr/>
              <a:t>5/15/17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6D4E580-2C34-844C-8A65-262DC3354A27}"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Date Placeholder 2"/>
          <p:cNvSpPr>
            <a:spLocks noGrp="1"/>
          </p:cNvSpPr>
          <p:nvPr>
            <p:ph type="dt" sz="half" idx="10"/>
          </p:nvPr>
        </p:nvSpPr>
        <p:spPr/>
        <p:txBody>
          <a:bodyPr/>
          <a:lstStyle/>
          <a:p>
            <a:fld id="{34F24CFF-2887-9C40-A721-DF71978097B0}" type="datetimeFigureOut">
              <a:rPr lang="en-GB" smtClean="0"/>
              <a:pPr/>
              <a:t>5/15/17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6D4E580-2C34-844C-8A65-262DC3354A27}"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F24CFF-2887-9C40-A721-DF71978097B0}" type="datetimeFigureOut">
              <a:rPr lang="en-GB" smtClean="0"/>
              <a:pPr/>
              <a:t>5/15/17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6D4E580-2C34-844C-8A65-262DC3354A27}"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4F24CFF-2887-9C40-A721-DF71978097B0}" type="datetimeFigureOut">
              <a:rPr lang="en-GB" smtClean="0"/>
              <a:pPr/>
              <a:t>5/15/17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6D4E580-2C34-844C-8A65-262DC3354A27}"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34F24CFF-2887-9C40-A721-DF71978097B0}" type="datetimeFigureOut">
              <a:rPr lang="en-GB" smtClean="0"/>
              <a:pPr/>
              <a:t>5/15/17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6D4E580-2C34-844C-8A65-262DC3354A27}"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F24CFF-2887-9C40-A721-DF71978097B0}" type="datetimeFigureOut">
              <a:rPr lang="en-GB" smtClean="0"/>
              <a:pPr/>
              <a:t>5/15/17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4E580-2C34-844C-8A65-262DC3354A27}"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 Id="rId3"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 Id="rId3"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file://localhost/Users/jddenton/Desktop/Multall-open-asme-paper%202017/45deg-flare.ps.jpg" TargetMode="External"/><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jpeg"/><Relationship Id="rId9" Type="http://schemas.openxmlformats.org/officeDocument/2006/relationships/image" Target="file://localhost/Users/jddenton/Desktop/Multall-open-asme-paper%202017/compr-casc-25pcdiv-ps.jpg" TargetMode="External"/><Relationship Id="rId10" Type="http://schemas.openxmlformats.org/officeDocument/2006/relationships/image" Target="../media/image26.jpeg"/><Relationship Id="rId11" Type="http://schemas.openxmlformats.org/officeDocument/2006/relationships/image" Target="file://localhost/Users/jddenton/Desktop/Multall-open-asme-paper%202017/compr-casc-25pcdiv-ssurf.jpg" TargetMode="External"/><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 Id="rId3" Type="http://schemas.openxmlformats.org/officeDocument/2006/relationships/image" Target="file://localhost/Users/jddenton/Desktop/Multall-open-asme-paper%202017/Tflow-grid.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file://localhost/Users/jddenton/Desktop/Multall-open-asme-paper%202017/LP-ST-F3D-sls.jpg" TargetMode="External"/><Relationship Id="rId4" Type="http://schemas.openxmlformats.org/officeDocument/2006/relationships/image" Target="../media/image28.jpeg"/><Relationship Id="rId5" Type="http://schemas.openxmlformats.org/officeDocument/2006/relationships/image" Target="file://localhost/Users/jddenton/Desktop/Multall-open-asme-paper%202017/LP-ST-sls-tflow2.jpg" TargetMode="External"/><Relationship Id="rId6" Type="http://schemas.openxmlformats.org/officeDocument/2006/relationships/image" Target="../media/image29.jpeg"/><Relationship Id="rId7" Type="http://schemas.openxmlformats.org/officeDocument/2006/relationships/image" Target="file://localhost/Users/jddenton/Desktop/Multall-open-asme-paper%202017/LP-tflow-surfpress.jpg" TargetMode="External"/><Relationship Id="rId8" Type="http://schemas.openxmlformats.org/officeDocument/2006/relationships/image" Target="../media/image30.jpeg"/><Relationship Id="rId9" Type="http://schemas.openxmlformats.org/officeDocument/2006/relationships/image" Target="file://localhost/Users/jddenton/Desktop/Multall-open-asme-paper%202017/last-stg-st-machs.jpg" TargetMode="External"/><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 Id="rId3" Type="http://schemas.openxmlformats.org/officeDocument/2006/relationships/image" Target="../media/image3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pdf"/><Relationship Id="rId5"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image" Target="../media/image3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eg"/><Relationship Id="rId3" Type="http://schemas.openxmlformats.org/officeDocument/2006/relationships/image" Target="../media/image3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ww.dropbox.com/sh/8i0jyxzjb57q4j4/AABD9GQ1MUFwUm5hMWFylucva?dl=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jpeg"/><Relationship Id="rId3" Type="http://schemas.openxmlformats.org/officeDocument/2006/relationships/image" Target="../media/image3.jpe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1" Type="http://schemas.openxmlformats.org/officeDocument/2006/relationships/slideLayout" Target="../slideLayouts/slideLayout1.xml"/><Relationship Id="rId2" Type="http://schemas.openxmlformats.org/officeDocument/2006/relationships/image" Target="../media/image4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780143" y="435429"/>
            <a:ext cx="7874000" cy="1661993"/>
          </a:xfrm>
          <a:prstGeom prst="rect">
            <a:avLst/>
          </a:prstGeom>
        </p:spPr>
        <p:txBody>
          <a:bodyPr wrap="square">
            <a:spAutoFit/>
          </a:bodyPr>
          <a:lstStyle/>
          <a:p>
            <a:pPr algn="ctr"/>
            <a:r>
              <a:rPr lang="en-GB" sz="2400" dirty="0" smtClean="0"/>
              <a:t>MULTALL –  AN OPEN-SOURCE, CFD BASED, TURBOMACHINERY DESIGN SYSTEM</a:t>
            </a:r>
          </a:p>
          <a:p>
            <a:pPr algn="ctr"/>
            <a:r>
              <a:rPr lang="en-GB" dirty="0" smtClean="0">
                <a:solidFill>
                  <a:srgbClr val="0000FF"/>
                </a:solidFill>
              </a:rPr>
              <a:t>ASME GT2017-63993</a:t>
            </a:r>
          </a:p>
          <a:p>
            <a:pPr algn="ctr"/>
            <a:r>
              <a:rPr lang="en-GB" dirty="0" smtClean="0"/>
              <a:t>John Denton</a:t>
            </a:r>
          </a:p>
          <a:p>
            <a:pPr algn="ctr"/>
            <a:r>
              <a:rPr lang="en-GB" dirty="0" smtClean="0"/>
              <a:t>Retired from the Whittle Lab, Cambridge University, UK.</a:t>
            </a:r>
            <a:endParaRPr lang="en-GB" dirty="0"/>
          </a:p>
        </p:txBody>
      </p:sp>
      <p:sp>
        <p:nvSpPr>
          <p:cNvPr id="5" name="TextBox 4"/>
          <p:cNvSpPr txBox="1"/>
          <p:nvPr/>
        </p:nvSpPr>
        <p:spPr>
          <a:xfrm>
            <a:off x="1267917" y="2331357"/>
            <a:ext cx="6694714" cy="1015663"/>
          </a:xfrm>
          <a:prstGeom prst="rect">
            <a:avLst/>
          </a:prstGeom>
          <a:noFill/>
        </p:spPr>
        <p:txBody>
          <a:bodyPr wrap="square" rtlCol="0">
            <a:spAutoFit/>
          </a:bodyPr>
          <a:lstStyle/>
          <a:p>
            <a:pPr algn="ctr"/>
            <a:r>
              <a:rPr lang="en-GB" dirty="0" smtClean="0"/>
              <a:t>The objective of this paper is to present a </a:t>
            </a:r>
            <a:r>
              <a:rPr lang="en-GB" dirty="0" err="1" smtClean="0"/>
              <a:t>turbomachinery</a:t>
            </a:r>
            <a:r>
              <a:rPr lang="en-GB" dirty="0" smtClean="0"/>
              <a:t> aerodynamic design system that is relatively simple to use and </a:t>
            </a:r>
            <a:r>
              <a:rPr lang="en-GB" sz="2400" dirty="0" smtClean="0">
                <a:solidFill>
                  <a:srgbClr val="FF0000"/>
                </a:solidFill>
              </a:rPr>
              <a:t>is freely available to anyone.</a:t>
            </a:r>
            <a:endParaRPr lang="en-GB" dirty="0">
              <a:solidFill>
                <a:srgbClr val="FF0000"/>
              </a:solidFill>
            </a:endParaRPr>
          </a:p>
        </p:txBody>
      </p:sp>
      <p:pic>
        <p:nvPicPr>
          <p:cNvPr id="8" name="Picture 7" descr="LP-ST-F3D-sls.jpg"/>
          <p:cNvPicPr>
            <a:picLocks noChangeAspect="1"/>
          </p:cNvPicPr>
          <p:nvPr/>
        </p:nvPicPr>
        <p:blipFill>
          <a:blip r:embed="rId2"/>
          <a:srcRect t="9609"/>
          <a:stretch>
            <a:fillRect/>
          </a:stretch>
        </p:blipFill>
        <p:spPr>
          <a:xfrm>
            <a:off x="2621644" y="4243513"/>
            <a:ext cx="3755572" cy="2532880"/>
          </a:xfrm>
          <a:prstGeom prst="rect">
            <a:avLst/>
          </a:prstGeom>
        </p:spPr>
      </p:pic>
      <p:pic>
        <p:nvPicPr>
          <p:cNvPr id="9" name="Picture 8" descr="cent-comp-pstag.jpg"/>
          <p:cNvPicPr>
            <a:picLocks noChangeAspect="1"/>
          </p:cNvPicPr>
          <p:nvPr/>
        </p:nvPicPr>
        <p:blipFill>
          <a:blip r:embed="rId3"/>
          <a:stretch>
            <a:fillRect/>
          </a:stretch>
        </p:blipFill>
        <p:spPr>
          <a:xfrm>
            <a:off x="108856" y="3211015"/>
            <a:ext cx="1923143" cy="3565378"/>
          </a:xfrm>
          <a:prstGeom prst="rect">
            <a:avLst/>
          </a:prstGeom>
        </p:spPr>
      </p:pic>
      <p:pic>
        <p:nvPicPr>
          <p:cNvPr id="10" name="Picture 9" descr="10stg-entpy.jpg"/>
          <p:cNvPicPr>
            <a:picLocks noChangeAspect="1"/>
          </p:cNvPicPr>
          <p:nvPr/>
        </p:nvPicPr>
        <p:blipFill>
          <a:blip r:embed="rId4"/>
          <a:stretch>
            <a:fillRect/>
          </a:stretch>
        </p:blipFill>
        <p:spPr>
          <a:xfrm>
            <a:off x="2031999" y="3347020"/>
            <a:ext cx="4916714" cy="1068851"/>
          </a:xfrm>
          <a:prstGeom prst="rect">
            <a:avLst/>
          </a:prstGeom>
        </p:spPr>
      </p:pic>
      <p:pic>
        <p:nvPicPr>
          <p:cNvPr id="7" name="Picture 6" descr="RI-TURB-sls.jpg"/>
          <p:cNvPicPr>
            <a:picLocks noChangeAspect="1"/>
          </p:cNvPicPr>
          <p:nvPr/>
        </p:nvPicPr>
        <p:blipFill>
          <a:blip r:embed="rId5"/>
          <a:stretch>
            <a:fillRect/>
          </a:stretch>
        </p:blipFill>
        <p:spPr>
          <a:xfrm>
            <a:off x="6377215" y="3663201"/>
            <a:ext cx="2403168" cy="31948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671806" y="315204"/>
            <a:ext cx="7855857" cy="5909311"/>
          </a:xfrm>
          <a:prstGeom prst="rect">
            <a:avLst/>
          </a:prstGeom>
          <a:noFill/>
        </p:spPr>
        <p:txBody>
          <a:bodyPr wrap="square" rtlCol="0">
            <a:spAutoFit/>
          </a:bodyPr>
          <a:lstStyle/>
          <a:p>
            <a:pPr algn="ctr"/>
            <a:r>
              <a:rPr lang="en-GB" sz="3200" dirty="0" smtClean="0">
                <a:solidFill>
                  <a:srgbClr val="FF0000"/>
                </a:solidFill>
              </a:rPr>
              <a:t>STAGEN</a:t>
            </a:r>
          </a:p>
          <a:p>
            <a:endParaRPr lang="en-GB" dirty="0" smtClean="0"/>
          </a:p>
          <a:p>
            <a:r>
              <a:rPr lang="en-GB" dirty="0" smtClean="0"/>
              <a:t>Reads in a data file produced by MEANGEN.</a:t>
            </a:r>
          </a:p>
          <a:p>
            <a:endParaRPr lang="en-GB" dirty="0" smtClean="0"/>
          </a:p>
          <a:p>
            <a:pPr>
              <a:spcAft>
                <a:spcPts val="600"/>
              </a:spcAft>
              <a:buFont typeface="Wingdings" charset="2"/>
              <a:buChar char="Ø"/>
            </a:pPr>
            <a:r>
              <a:rPr lang="en-GB" dirty="0" smtClean="0"/>
              <a:t>	Allows the blade sections to be changed from the initial crude guess.</a:t>
            </a:r>
          </a:p>
          <a:p>
            <a:pPr>
              <a:spcAft>
                <a:spcPts val="600"/>
              </a:spcAft>
              <a:buFont typeface="Wingdings" charset="2"/>
              <a:buChar char="Ø"/>
            </a:pPr>
            <a:r>
              <a:rPr lang="en-GB" dirty="0" smtClean="0"/>
              <a:t>	Projects the blades onto quasi-stream surfaces.</a:t>
            </a:r>
          </a:p>
          <a:p>
            <a:pPr>
              <a:spcAft>
                <a:spcPts val="600"/>
              </a:spcAft>
              <a:buFont typeface="Wingdings" charset="2"/>
              <a:buChar char="Ø"/>
            </a:pPr>
            <a:r>
              <a:rPr lang="en-GB" dirty="0" smtClean="0"/>
              <a:t>	Stacks the blades.</a:t>
            </a:r>
          </a:p>
          <a:p>
            <a:pPr>
              <a:spcAft>
                <a:spcPts val="600"/>
              </a:spcAft>
              <a:buFont typeface="Wingdings" charset="2"/>
              <a:buChar char="Ø"/>
            </a:pPr>
            <a:r>
              <a:rPr lang="en-GB" dirty="0" smtClean="0"/>
              <a:t>	Generates the grid.</a:t>
            </a:r>
          </a:p>
          <a:p>
            <a:pPr>
              <a:spcAft>
                <a:spcPts val="600"/>
              </a:spcAft>
              <a:buFont typeface="Wingdings" charset="2"/>
              <a:buChar char="Ø"/>
            </a:pPr>
            <a:r>
              <a:rPr lang="en-GB" dirty="0" smtClean="0"/>
              <a:t>	Combines the blades into stages.</a:t>
            </a:r>
          </a:p>
          <a:p>
            <a:pPr>
              <a:spcAft>
                <a:spcPts val="600"/>
              </a:spcAft>
              <a:buFont typeface="Wingdings" charset="2"/>
              <a:buChar char="Ø"/>
            </a:pPr>
            <a:r>
              <a:rPr lang="en-GB" dirty="0" smtClean="0"/>
              <a:t>	Writes an input data file for MULTALL .</a:t>
            </a:r>
          </a:p>
          <a:p>
            <a:r>
              <a:rPr lang="en-GB" dirty="0" smtClean="0">
                <a:solidFill>
                  <a:srgbClr val="0000FF"/>
                </a:solidFill>
              </a:rPr>
              <a:t>As with MEANGEN many parameters are set by default and can be changed by editing the program.</a:t>
            </a:r>
          </a:p>
          <a:p>
            <a:endParaRPr lang="en-GB" dirty="0" smtClean="0"/>
          </a:p>
          <a:p>
            <a:r>
              <a:rPr lang="en-GB" dirty="0" smtClean="0">
                <a:solidFill>
                  <a:srgbClr val="008000"/>
                </a:solidFill>
              </a:rPr>
              <a:t>The blade profiles may be either:</a:t>
            </a:r>
          </a:p>
          <a:p>
            <a:endParaRPr lang="en-GB" dirty="0" smtClean="0">
              <a:solidFill>
                <a:srgbClr val="008000"/>
              </a:solidFill>
            </a:endParaRPr>
          </a:p>
          <a:p>
            <a:pPr>
              <a:spcAft>
                <a:spcPts val="600"/>
              </a:spcAft>
              <a:buFont typeface="Arial"/>
              <a:buChar char="•"/>
            </a:pPr>
            <a:r>
              <a:rPr lang="en-GB" dirty="0" smtClean="0">
                <a:solidFill>
                  <a:srgbClr val="008000"/>
                </a:solidFill>
              </a:rPr>
              <a:t> 	Generated from a system of equations.</a:t>
            </a:r>
          </a:p>
          <a:p>
            <a:pPr>
              <a:spcAft>
                <a:spcPts val="600"/>
              </a:spcAft>
              <a:buFont typeface="Arial"/>
              <a:buChar char="•"/>
            </a:pPr>
            <a:r>
              <a:rPr lang="en-GB" dirty="0" smtClean="0">
                <a:solidFill>
                  <a:srgbClr val="008000"/>
                </a:solidFill>
              </a:rPr>
              <a:t> 	Generated from an input camber line and thickness distribution.</a:t>
            </a:r>
          </a:p>
          <a:p>
            <a:pPr>
              <a:buFont typeface="Arial"/>
              <a:buChar char="•"/>
            </a:pPr>
            <a:r>
              <a:rPr lang="en-GB" dirty="0" smtClean="0">
                <a:solidFill>
                  <a:srgbClr val="008000"/>
                </a:solidFill>
              </a:rPr>
              <a:t> 	Read in from an existing profile.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thickness-profiles.jpg"/>
          <p:cNvPicPr>
            <a:picLocks noChangeAspect="1"/>
          </p:cNvPicPr>
          <p:nvPr/>
        </p:nvPicPr>
        <p:blipFill>
          <a:blip r:embed="rId2"/>
          <a:stretch>
            <a:fillRect/>
          </a:stretch>
        </p:blipFill>
        <p:spPr>
          <a:xfrm>
            <a:off x="1" y="17799"/>
            <a:ext cx="4408714" cy="3111301"/>
          </a:xfrm>
          <a:prstGeom prst="rect">
            <a:avLst/>
          </a:prstGeom>
        </p:spPr>
      </p:pic>
      <p:pic>
        <p:nvPicPr>
          <p:cNvPr id="3" name="Picture 2" descr="LP+condi.jpg"/>
          <p:cNvPicPr>
            <a:picLocks noChangeAspect="1"/>
          </p:cNvPicPr>
          <p:nvPr/>
        </p:nvPicPr>
        <p:blipFill>
          <a:blip r:embed="rId3"/>
          <a:stretch>
            <a:fillRect/>
          </a:stretch>
        </p:blipFill>
        <p:spPr>
          <a:xfrm>
            <a:off x="2231571" y="3498432"/>
            <a:ext cx="2707821" cy="3384776"/>
          </a:xfrm>
          <a:prstGeom prst="rect">
            <a:avLst/>
          </a:prstGeom>
        </p:spPr>
      </p:pic>
      <p:pic>
        <p:nvPicPr>
          <p:cNvPr id="4" name="Picture 3" descr="thickness-distributions.jpg"/>
          <p:cNvPicPr>
            <a:picLocks noChangeAspect="1"/>
          </p:cNvPicPr>
          <p:nvPr/>
        </p:nvPicPr>
        <p:blipFill>
          <a:blip r:embed="rId4"/>
          <a:stretch>
            <a:fillRect/>
          </a:stretch>
        </p:blipFill>
        <p:spPr>
          <a:xfrm>
            <a:off x="4408715" y="17799"/>
            <a:ext cx="4445000" cy="3136910"/>
          </a:xfrm>
          <a:prstGeom prst="rect">
            <a:avLst/>
          </a:prstGeom>
        </p:spPr>
      </p:pic>
      <p:sp>
        <p:nvSpPr>
          <p:cNvPr id="5" name="TextBox 4"/>
          <p:cNvSpPr txBox="1"/>
          <p:nvPr/>
        </p:nvSpPr>
        <p:spPr>
          <a:xfrm>
            <a:off x="2231571" y="2970043"/>
            <a:ext cx="5288643" cy="369332"/>
          </a:xfrm>
          <a:prstGeom prst="rect">
            <a:avLst/>
          </a:prstGeom>
          <a:noFill/>
        </p:spPr>
        <p:txBody>
          <a:bodyPr wrap="square" rtlCol="0">
            <a:spAutoFit/>
          </a:bodyPr>
          <a:lstStyle/>
          <a:p>
            <a:r>
              <a:rPr lang="en-GB" dirty="0" smtClean="0">
                <a:solidFill>
                  <a:srgbClr val="FF0000"/>
                </a:solidFill>
              </a:rPr>
              <a:t>Blade thickness distributions from equations.</a:t>
            </a:r>
            <a:endParaRPr lang="en-GB" dirty="0">
              <a:solidFill>
                <a:srgbClr val="FF0000"/>
              </a:solidFill>
            </a:endParaRPr>
          </a:p>
        </p:txBody>
      </p:sp>
      <p:sp>
        <p:nvSpPr>
          <p:cNvPr id="6" name="TextBox 5"/>
          <p:cNvSpPr txBox="1"/>
          <p:nvPr/>
        </p:nvSpPr>
        <p:spPr>
          <a:xfrm>
            <a:off x="5188857" y="4626429"/>
            <a:ext cx="3664858" cy="923330"/>
          </a:xfrm>
          <a:prstGeom prst="rect">
            <a:avLst/>
          </a:prstGeom>
          <a:noFill/>
        </p:spPr>
        <p:txBody>
          <a:bodyPr wrap="square" rtlCol="0">
            <a:spAutoFit/>
          </a:bodyPr>
          <a:lstStyle/>
          <a:p>
            <a:r>
              <a:rPr lang="en-GB" dirty="0" smtClean="0">
                <a:solidFill>
                  <a:srgbClr val="3366FF"/>
                </a:solidFill>
              </a:rPr>
              <a:t>Root, mid and tip blade sections generated for an LP steam turbine last rotor.</a:t>
            </a:r>
            <a:endParaRPr lang="en-GB" dirty="0">
              <a:solidFill>
                <a:srgbClr val="3366FF"/>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1260931" y="0"/>
            <a:ext cx="7727703" cy="7525137"/>
          </a:xfrm>
          <a:prstGeom prst="rect">
            <a:avLst/>
          </a:prstGeom>
          <a:noFill/>
        </p:spPr>
        <p:txBody>
          <a:bodyPr vert="horz" wrap="square" rtlCol="0" anchor="t">
            <a:spAutoFit/>
          </a:bodyPr>
          <a:lstStyle/>
          <a:p>
            <a:pPr algn="ctr"/>
            <a:r>
              <a:rPr lang="en-GB" sz="2800" dirty="0" smtClean="0">
                <a:solidFill>
                  <a:srgbClr val="FF0000"/>
                </a:solidFill>
              </a:rPr>
              <a:t>MULTALL</a:t>
            </a:r>
          </a:p>
          <a:p>
            <a:pPr>
              <a:spcAft>
                <a:spcPts val="600"/>
              </a:spcAft>
            </a:pPr>
            <a:r>
              <a:rPr lang="en-GB" sz="2000" dirty="0" smtClean="0"/>
              <a:t>3D multistage N-S solver developed over many years. Using on a finite volume </a:t>
            </a:r>
            <a:r>
              <a:rPr lang="en-GB" sz="2000" dirty="0" smtClean="0"/>
              <a:t>time-marching </a:t>
            </a:r>
            <a:r>
              <a:rPr lang="en-GB" sz="2000" dirty="0" smtClean="0"/>
              <a:t>method.</a:t>
            </a:r>
          </a:p>
          <a:p>
            <a:pPr>
              <a:spcAft>
                <a:spcPts val="600"/>
              </a:spcAft>
            </a:pPr>
            <a:r>
              <a:rPr lang="en-GB" sz="2000" dirty="0" smtClean="0">
                <a:solidFill>
                  <a:srgbClr val="0000FF"/>
                </a:solidFill>
              </a:rPr>
              <a:t>It can model most </a:t>
            </a:r>
            <a:r>
              <a:rPr lang="en-GB" sz="2000" dirty="0" err="1" smtClean="0">
                <a:solidFill>
                  <a:srgbClr val="0000FF"/>
                </a:solidFill>
              </a:rPr>
              <a:t>turbomachinery</a:t>
            </a:r>
            <a:r>
              <a:rPr lang="en-GB" sz="2000" dirty="0" smtClean="0">
                <a:solidFill>
                  <a:srgbClr val="0000FF"/>
                </a:solidFill>
              </a:rPr>
              <a:t> flow features, including:  </a:t>
            </a:r>
            <a:endParaRPr lang="en-GB" sz="2400" dirty="0" smtClean="0">
              <a:solidFill>
                <a:srgbClr val="0000FF"/>
              </a:solidFill>
            </a:endParaRPr>
          </a:p>
          <a:p>
            <a:pPr>
              <a:buFont typeface="Arial"/>
              <a:buChar char="•"/>
            </a:pPr>
            <a:r>
              <a:rPr lang="en-US" sz="1600" dirty="0" smtClean="0"/>
              <a:t> 	Mixing plane model between blade rows.	</a:t>
            </a:r>
            <a:endParaRPr lang="en-GB" sz="1600" dirty="0" smtClean="0"/>
          </a:p>
          <a:p>
            <a:pPr>
              <a:buFont typeface="Arial"/>
              <a:buChar char="•"/>
            </a:pPr>
            <a:r>
              <a:rPr lang="en-US" sz="1600" dirty="0" smtClean="0"/>
              <a:t> 	Quasi-3D blade-to-blade calculations.</a:t>
            </a:r>
            <a:endParaRPr lang="en-GB" sz="1600" dirty="0" smtClean="0"/>
          </a:p>
          <a:p>
            <a:pPr lvl="0" hangingPunct="0">
              <a:buFont typeface="Arial"/>
              <a:buChar char="•"/>
            </a:pPr>
            <a:r>
              <a:rPr lang="en-US" sz="1600" dirty="0" smtClean="0"/>
              <a:t> 	</a:t>
            </a:r>
            <a:r>
              <a:rPr lang="en-US" sz="1600" dirty="0" err="1" smtClean="0"/>
              <a:t>Axisymmetric</a:t>
            </a:r>
            <a:r>
              <a:rPr lang="en-US" sz="1600" dirty="0" smtClean="0"/>
              <a:t> </a:t>
            </a:r>
            <a:r>
              <a:rPr lang="en-US" sz="1600" dirty="0" err="1" smtClean="0"/>
              <a:t>throughflow</a:t>
            </a:r>
            <a:r>
              <a:rPr lang="en-US" sz="1600" dirty="0" smtClean="0"/>
              <a:t> calculations.</a:t>
            </a:r>
            <a:endParaRPr lang="en-GB" sz="1600" dirty="0" smtClean="0"/>
          </a:p>
          <a:p>
            <a:pPr lvl="0" hangingPunct="0">
              <a:buFont typeface="Arial"/>
              <a:buChar char="•"/>
            </a:pPr>
            <a:r>
              <a:rPr lang="en-US" sz="1600" dirty="0" smtClean="0"/>
              <a:t> 	Three turbulence models.</a:t>
            </a:r>
            <a:endParaRPr lang="en-GB" sz="1600" dirty="0" smtClean="0"/>
          </a:p>
          <a:p>
            <a:pPr lvl="0" hangingPunct="0">
              <a:buFont typeface="Arial"/>
              <a:buChar char="•"/>
            </a:pPr>
            <a:r>
              <a:rPr lang="en-US" sz="1600" dirty="0" smtClean="0"/>
              <a:t> 	Specified boundary layer transition point, or a simple transition model.</a:t>
            </a:r>
            <a:endParaRPr lang="en-GB" sz="1600" dirty="0" smtClean="0"/>
          </a:p>
          <a:p>
            <a:pPr lvl="0" hangingPunct="0">
              <a:buFont typeface="Arial"/>
              <a:buChar char="•"/>
            </a:pPr>
            <a:r>
              <a:rPr lang="en-US" sz="1600" dirty="0" smtClean="0"/>
              <a:t> 	Surface roughness effects.</a:t>
            </a:r>
            <a:endParaRPr lang="en-GB" sz="1600" dirty="0" smtClean="0"/>
          </a:p>
          <a:p>
            <a:pPr lvl="0" hangingPunct="0">
              <a:buFont typeface="Arial"/>
              <a:buChar char="•"/>
            </a:pPr>
            <a:r>
              <a:rPr lang="en-US" sz="1600" dirty="0" smtClean="0"/>
              <a:t> 	Cooling flow addition through the blades or </a:t>
            </a:r>
            <a:r>
              <a:rPr lang="en-US" sz="1600" dirty="0" err="1" smtClean="0"/>
              <a:t>endwalls</a:t>
            </a:r>
            <a:r>
              <a:rPr lang="en-US" sz="1600" dirty="0" smtClean="0"/>
              <a:t>.</a:t>
            </a:r>
            <a:endParaRPr lang="en-GB" sz="1600" dirty="0" smtClean="0"/>
          </a:p>
          <a:p>
            <a:pPr lvl="0" hangingPunct="0">
              <a:buFont typeface="Arial"/>
              <a:buChar char="•"/>
            </a:pPr>
            <a:r>
              <a:rPr lang="en-US" sz="1600" dirty="0" smtClean="0"/>
              <a:t> 	Bleed flows from the hub or casing.</a:t>
            </a:r>
            <a:endParaRPr lang="en-GB" sz="1600" dirty="0" smtClean="0"/>
          </a:p>
          <a:p>
            <a:pPr lvl="0" hangingPunct="0">
              <a:buFont typeface="Arial"/>
              <a:buChar char="•"/>
            </a:pPr>
            <a:r>
              <a:rPr lang="en-US" sz="1600" dirty="0" smtClean="0"/>
              <a:t> 	Artificial compressibility for low Mach number and incompressible flows.</a:t>
            </a:r>
            <a:endParaRPr lang="en-GB" sz="1600" dirty="0" smtClean="0"/>
          </a:p>
          <a:p>
            <a:pPr lvl="0" hangingPunct="0">
              <a:buFont typeface="Arial"/>
              <a:buChar char="•"/>
            </a:pPr>
            <a:r>
              <a:rPr lang="en-US" sz="1600" dirty="0" smtClean="0"/>
              <a:t> 	Pinched tip model for plain tip clearances.</a:t>
            </a:r>
            <a:endParaRPr lang="en-GB" sz="1600" dirty="0" smtClean="0"/>
          </a:p>
          <a:p>
            <a:pPr lvl="0" hangingPunct="0">
              <a:buFont typeface="Arial"/>
              <a:buChar char="•"/>
            </a:pPr>
            <a:r>
              <a:rPr lang="en-US" sz="1600" dirty="0" smtClean="0"/>
              <a:t> 	Shroud leakage model for shrouded blades.</a:t>
            </a:r>
          </a:p>
          <a:p>
            <a:pPr lvl="0" hangingPunct="0">
              <a:buFont typeface="Arial"/>
              <a:buChar char="•"/>
            </a:pPr>
            <a:r>
              <a:rPr lang="en-US" sz="1600" dirty="0" smtClean="0"/>
              <a:t>	Temperature dependent gas properties.</a:t>
            </a:r>
          </a:p>
          <a:p>
            <a:pPr lvl="0" hangingPunct="0">
              <a:buFont typeface="Arial"/>
              <a:buChar char="•"/>
            </a:pPr>
            <a:r>
              <a:rPr lang="en-US" sz="1600" dirty="0" smtClean="0"/>
              <a:t> 	Automatic matching of the grids at the mixing plane.</a:t>
            </a:r>
          </a:p>
          <a:p>
            <a:pPr lvl="0" hangingPunct="0">
              <a:buFont typeface="Arial"/>
              <a:buChar char="•"/>
            </a:pPr>
            <a:r>
              <a:rPr lang="en-US" sz="1600" dirty="0" smtClean="0"/>
              <a:t>	Ability to refine the grids within the code.</a:t>
            </a:r>
            <a:endParaRPr lang="en-GB" sz="1600" dirty="0" smtClean="0"/>
          </a:p>
          <a:p>
            <a:pPr lvl="0" hangingPunct="0">
              <a:buFont typeface="Arial"/>
              <a:buChar char="•"/>
            </a:pPr>
            <a:r>
              <a:rPr lang="en-US" sz="1600" dirty="0" smtClean="0"/>
              <a:t> 	Automatic trailing edge cusp generation.</a:t>
            </a:r>
            <a:endParaRPr lang="en-GB" sz="1600" dirty="0" smtClean="0"/>
          </a:p>
          <a:p>
            <a:pPr lvl="0" hangingPunct="0">
              <a:buFont typeface="Arial"/>
              <a:buChar char="•"/>
            </a:pPr>
            <a:r>
              <a:rPr lang="en-US" sz="1600" dirty="0" smtClean="0"/>
              <a:t> 	Modification of the inlet boundary conditions to simulate a repeating stage.</a:t>
            </a:r>
          </a:p>
          <a:p>
            <a:pPr lvl="0" hangingPunct="0">
              <a:spcAft>
                <a:spcPts val="600"/>
              </a:spcAft>
              <a:buFont typeface="Arial"/>
              <a:buChar char="•"/>
            </a:pPr>
            <a:r>
              <a:rPr lang="en-US" sz="1600" dirty="0" smtClean="0"/>
              <a:t> 	Ability to perform limited blade redesign within the 3D code</a:t>
            </a:r>
            <a:r>
              <a:rPr lang="en-US" sz="2400" dirty="0" smtClean="0"/>
              <a:t>.</a:t>
            </a:r>
          </a:p>
          <a:p>
            <a:pPr lvl="0" hangingPunct="0"/>
            <a:r>
              <a:rPr lang="en-US" dirty="0" smtClean="0">
                <a:solidFill>
                  <a:srgbClr val="FF0000"/>
                </a:solidFill>
              </a:rPr>
              <a:t>Most of these are briefly described in the paper, and in detail in the user manual, but there is no time to describe them here</a:t>
            </a:r>
            <a:r>
              <a:rPr lang="en-US" dirty="0" smtClean="0"/>
              <a:t>.</a:t>
            </a:r>
            <a:endParaRPr lang="en-GB" sz="2400" dirty="0" smtClean="0"/>
          </a:p>
          <a:p>
            <a:endParaRPr lang="en-GB" sz="2400" dirty="0" smtClean="0"/>
          </a:p>
          <a:p>
            <a:endParaRPr lang="en-GB"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850900" y="238426"/>
            <a:ext cx="7674428" cy="2108270"/>
          </a:xfrm>
          <a:prstGeom prst="rect">
            <a:avLst/>
          </a:prstGeom>
          <a:noFill/>
        </p:spPr>
        <p:txBody>
          <a:bodyPr wrap="square" rtlCol="0">
            <a:spAutoFit/>
          </a:bodyPr>
          <a:lstStyle/>
          <a:p>
            <a:pPr>
              <a:spcAft>
                <a:spcPts val="600"/>
              </a:spcAft>
            </a:pPr>
            <a:r>
              <a:rPr lang="en-GB" dirty="0" smtClean="0"/>
              <a:t>MULTALL uses a simple “H” grid, which is extremely simple to generate and is anyhow always necessary at mixing planes. However, use of an “H” mesh is much disapproved of by CFD specialists because of numerical errors on highly sheared cells.</a:t>
            </a:r>
          </a:p>
          <a:p>
            <a:pPr>
              <a:spcAft>
                <a:spcPts val="600"/>
              </a:spcAft>
            </a:pPr>
            <a:r>
              <a:rPr lang="en-GB" dirty="0" smtClean="0">
                <a:solidFill>
                  <a:srgbClr val="0000FF"/>
                </a:solidFill>
              </a:rPr>
              <a:t>However, using cell corner storage of the variables, MULTALL works remarkably well on sheared grids, its speed and simplicity allow more cells to be used in highly sheared regions.</a:t>
            </a:r>
            <a:endParaRPr lang="en-GB" dirty="0">
              <a:solidFill>
                <a:srgbClr val="0000FF"/>
              </a:solidFill>
            </a:endParaRPr>
          </a:p>
        </p:txBody>
      </p:sp>
      <p:pic>
        <p:nvPicPr>
          <p:cNvPr id="7" name="P 2" descr="legrid.jpg"/>
          <p:cNvPicPr/>
          <p:nvPr/>
        </p:nvPicPr>
        <p:blipFill>
          <a:blip r:embed="rId2"/>
          <a:srcRect/>
          <a:stretch>
            <a:fillRect/>
          </a:stretch>
        </p:blipFill>
        <p:spPr bwMode="auto">
          <a:xfrm>
            <a:off x="616856" y="2546750"/>
            <a:ext cx="3040744" cy="1768653"/>
          </a:xfrm>
          <a:prstGeom prst="rect">
            <a:avLst/>
          </a:prstGeom>
          <a:noFill/>
          <a:ln w="9525">
            <a:noFill/>
            <a:miter lim="800000"/>
            <a:headEnd/>
            <a:tailEnd/>
          </a:ln>
        </p:spPr>
      </p:pic>
      <p:pic>
        <p:nvPicPr>
          <p:cNvPr id="8" name="P 1" descr="stagn-pt.jpg"/>
          <p:cNvPicPr/>
          <p:nvPr/>
        </p:nvPicPr>
        <p:blipFill>
          <a:blip r:embed="rId3"/>
          <a:srcRect/>
          <a:stretch>
            <a:fillRect/>
          </a:stretch>
        </p:blipFill>
        <p:spPr bwMode="auto">
          <a:xfrm>
            <a:off x="480785" y="4190440"/>
            <a:ext cx="3574144" cy="2449285"/>
          </a:xfrm>
          <a:prstGeom prst="rect">
            <a:avLst/>
          </a:prstGeom>
          <a:noFill/>
          <a:ln w="9525">
            <a:noFill/>
            <a:miter lim="800000"/>
            <a:headEnd/>
            <a:tailEnd/>
          </a:ln>
        </p:spPr>
      </p:pic>
      <p:pic>
        <p:nvPicPr>
          <p:cNvPr id="9" name="Picture 8" descr="swedge-press.jpg"/>
          <p:cNvPicPr>
            <a:picLocks noChangeAspect="1"/>
          </p:cNvPicPr>
          <p:nvPr/>
        </p:nvPicPr>
        <p:blipFill>
          <a:blip r:embed="rId4"/>
          <a:stretch>
            <a:fillRect/>
          </a:stretch>
        </p:blipFill>
        <p:spPr>
          <a:xfrm>
            <a:off x="5765111" y="2506782"/>
            <a:ext cx="3251889" cy="4132943"/>
          </a:xfrm>
          <a:prstGeom prst="rect">
            <a:avLst/>
          </a:prstGeom>
        </p:spPr>
      </p:pic>
      <p:sp>
        <p:nvSpPr>
          <p:cNvPr id="10" name="TextBox 9"/>
          <p:cNvSpPr txBox="1"/>
          <p:nvPr/>
        </p:nvSpPr>
        <p:spPr>
          <a:xfrm>
            <a:off x="480785" y="3776794"/>
            <a:ext cx="3964214" cy="338554"/>
          </a:xfrm>
          <a:prstGeom prst="rect">
            <a:avLst/>
          </a:prstGeom>
          <a:noFill/>
        </p:spPr>
        <p:txBody>
          <a:bodyPr wrap="square" rtlCol="0">
            <a:spAutoFit/>
          </a:bodyPr>
          <a:lstStyle/>
          <a:p>
            <a:r>
              <a:rPr lang="en-GB" sz="1600" dirty="0" smtClean="0">
                <a:solidFill>
                  <a:srgbClr val="FF0000"/>
                </a:solidFill>
              </a:rPr>
              <a:t>Turbine leading edge stagnation point</a:t>
            </a:r>
            <a:endParaRPr lang="en-GB" sz="1600" dirty="0">
              <a:solidFill>
                <a:srgbClr val="FF0000"/>
              </a:solidFill>
            </a:endParaRPr>
          </a:p>
        </p:txBody>
      </p:sp>
      <p:sp>
        <p:nvSpPr>
          <p:cNvPr id="11" name="TextBox 10"/>
          <p:cNvSpPr txBox="1"/>
          <p:nvPr/>
        </p:nvSpPr>
        <p:spPr>
          <a:xfrm>
            <a:off x="4299856" y="3576739"/>
            <a:ext cx="2621644" cy="1077218"/>
          </a:xfrm>
          <a:prstGeom prst="rect">
            <a:avLst/>
          </a:prstGeom>
          <a:noFill/>
        </p:spPr>
        <p:txBody>
          <a:bodyPr wrap="square" rtlCol="0">
            <a:spAutoFit/>
          </a:bodyPr>
          <a:lstStyle/>
          <a:p>
            <a:r>
              <a:rPr lang="en-GB" sz="1600" dirty="0" smtClean="0">
                <a:solidFill>
                  <a:srgbClr val="FF0000"/>
                </a:solidFill>
              </a:rPr>
              <a:t>Comparison with the exact solution on a 60deg staggered wedge.</a:t>
            </a:r>
          </a:p>
          <a:p>
            <a:r>
              <a:rPr lang="en-GB" sz="1600" dirty="0" smtClean="0">
                <a:solidFill>
                  <a:srgbClr val="FF0000"/>
                </a:solidFill>
              </a:rPr>
              <a:t>Inlet Mach number =1.6.</a:t>
            </a:r>
            <a:endParaRPr lang="en-GB" sz="1600" dirty="0">
              <a:solidFill>
                <a:srgbClr val="FF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435429" y="231867"/>
            <a:ext cx="7964714" cy="2215991"/>
          </a:xfrm>
          <a:prstGeom prst="rect">
            <a:avLst/>
          </a:prstGeom>
        </p:spPr>
        <p:txBody>
          <a:bodyPr wrap="square">
            <a:spAutoFit/>
          </a:bodyPr>
          <a:lstStyle/>
          <a:p>
            <a:r>
              <a:rPr lang="en-GB" sz="2400" dirty="0" smtClean="0">
                <a:solidFill>
                  <a:srgbClr val="FF0000"/>
                </a:solidFill>
              </a:rPr>
              <a:t>MULTALL uses mixing planes between blade rows in relative motion.</a:t>
            </a:r>
          </a:p>
          <a:p>
            <a:endParaRPr lang="en-GB" dirty="0" smtClean="0"/>
          </a:p>
          <a:p>
            <a:r>
              <a:rPr lang="en-GB" dirty="0" smtClean="0"/>
              <a:t>The mixing plane model has been refined over many years. There are two coincident </a:t>
            </a:r>
            <a:r>
              <a:rPr lang="en-GB" dirty="0" err="1" smtClean="0"/>
              <a:t>pitchwise</a:t>
            </a:r>
            <a:r>
              <a:rPr lang="en-GB" dirty="0" smtClean="0"/>
              <a:t> grid lines at the mixing plane. The flow quantities are extrapolated onto these lines and the flow between them is matched by a 1D time-marching procedure.</a:t>
            </a:r>
          </a:p>
        </p:txBody>
      </p:sp>
      <p:pic>
        <p:nvPicPr>
          <p:cNvPr id="5" name="Picture 4" descr="mixing plane model_1.jpg"/>
          <p:cNvPicPr>
            <a:picLocks noChangeAspect="1"/>
          </p:cNvPicPr>
          <p:nvPr/>
        </p:nvPicPr>
        <p:blipFill>
          <a:blip r:embed="rId2"/>
          <a:srcRect t="9117"/>
          <a:stretch>
            <a:fillRect/>
          </a:stretch>
        </p:blipFill>
        <p:spPr>
          <a:xfrm>
            <a:off x="3619501" y="2153412"/>
            <a:ext cx="4064000" cy="47045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698501" y="177865"/>
            <a:ext cx="8019142" cy="1477328"/>
          </a:xfrm>
          <a:prstGeom prst="rect">
            <a:avLst/>
          </a:prstGeom>
          <a:noFill/>
        </p:spPr>
        <p:txBody>
          <a:bodyPr wrap="square" rtlCol="0">
            <a:spAutoFit/>
          </a:bodyPr>
          <a:lstStyle/>
          <a:p>
            <a:endParaRPr lang="en-GB" dirty="0" smtClean="0"/>
          </a:p>
          <a:p>
            <a:r>
              <a:rPr lang="en-GB" dirty="0" smtClean="0">
                <a:solidFill>
                  <a:srgbClr val="0000FF"/>
                </a:solidFill>
              </a:rPr>
              <a:t>The mixing plane should allow pressure waves to intersect it without reflection and should mix out a potential flow without any loss. The flow downstream of it should have </a:t>
            </a:r>
            <a:r>
              <a:rPr lang="en-GB" dirty="0" err="1" smtClean="0">
                <a:solidFill>
                  <a:srgbClr val="0000FF"/>
                </a:solidFill>
              </a:rPr>
              <a:t>pitchwise</a:t>
            </a:r>
            <a:r>
              <a:rPr lang="en-GB" dirty="0" smtClean="0">
                <a:solidFill>
                  <a:srgbClr val="0000FF"/>
                </a:solidFill>
              </a:rPr>
              <a:t> uniform entropy and relative stagnation enthalpy.</a:t>
            </a:r>
            <a:endParaRPr lang="en-GB" dirty="0">
              <a:solidFill>
                <a:srgbClr val="0000FF"/>
              </a:solidFill>
            </a:endParaRPr>
          </a:p>
        </p:txBody>
      </p:sp>
      <p:pic>
        <p:nvPicPr>
          <p:cNvPr id="3" name="Picture 2" descr="two-discs-press.jpg"/>
          <p:cNvPicPr>
            <a:picLocks noChangeAspect="1"/>
          </p:cNvPicPr>
          <p:nvPr/>
        </p:nvPicPr>
        <p:blipFill>
          <a:blip r:embed="rId2"/>
          <a:stretch>
            <a:fillRect/>
          </a:stretch>
        </p:blipFill>
        <p:spPr>
          <a:xfrm>
            <a:off x="4542437" y="2052545"/>
            <a:ext cx="4048205" cy="3955143"/>
          </a:xfrm>
          <a:prstGeom prst="rect">
            <a:avLst/>
          </a:prstGeom>
        </p:spPr>
      </p:pic>
      <p:pic>
        <p:nvPicPr>
          <p:cNvPr id="10" name="Picture 9" descr="shock-test.jpg"/>
          <p:cNvPicPr>
            <a:picLocks noChangeAspect="1"/>
          </p:cNvPicPr>
          <p:nvPr/>
        </p:nvPicPr>
        <p:blipFill>
          <a:blip r:embed="rId3"/>
          <a:stretch>
            <a:fillRect/>
          </a:stretch>
        </p:blipFill>
        <p:spPr>
          <a:xfrm>
            <a:off x="453572" y="2052545"/>
            <a:ext cx="3738334" cy="4642108"/>
          </a:xfrm>
          <a:prstGeom prst="rect">
            <a:avLst/>
          </a:prstGeom>
        </p:spPr>
      </p:pic>
      <p:cxnSp>
        <p:nvCxnSpPr>
          <p:cNvPr id="6" name="Straight Arrow Connector 5"/>
          <p:cNvCxnSpPr/>
          <p:nvPr/>
        </p:nvCxnSpPr>
        <p:spPr>
          <a:xfrm rot="16200000" flipV="1">
            <a:off x="6903357" y="3946073"/>
            <a:ext cx="526143" cy="181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rot="16200000" flipV="1">
            <a:off x="6885214" y="5468257"/>
            <a:ext cx="526143" cy="181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16200000" flipV="1">
            <a:off x="6921500" y="2436356"/>
            <a:ext cx="526143" cy="1814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5429014" y="2771939"/>
            <a:ext cx="3247569" cy="830997"/>
          </a:xfrm>
          <a:prstGeom prst="rect">
            <a:avLst/>
          </a:prstGeom>
          <a:noFill/>
        </p:spPr>
        <p:txBody>
          <a:bodyPr wrap="square" rtlCol="0">
            <a:spAutoFit/>
          </a:bodyPr>
          <a:lstStyle/>
          <a:p>
            <a:r>
              <a:rPr lang="en-GB" sz="2400" dirty="0" smtClean="0">
                <a:solidFill>
                  <a:srgbClr val="FF0000"/>
                </a:solidFill>
              </a:rPr>
              <a:t>Entropy changes at a mixing plane.</a:t>
            </a:r>
            <a:endParaRPr lang="en-GB" sz="2400" dirty="0">
              <a:solidFill>
                <a:srgbClr val="FF0000"/>
              </a:solidFill>
            </a:endParaRPr>
          </a:p>
        </p:txBody>
      </p:sp>
      <p:pic>
        <p:nvPicPr>
          <p:cNvPr id="4" name="Picture 3" descr="entpy-jump-2.jpg"/>
          <p:cNvPicPr>
            <a:picLocks noChangeAspect="1"/>
          </p:cNvPicPr>
          <p:nvPr/>
        </p:nvPicPr>
        <p:blipFill>
          <a:blip r:embed="rId2"/>
          <a:stretch>
            <a:fillRect/>
          </a:stretch>
        </p:blipFill>
        <p:spPr>
          <a:xfrm>
            <a:off x="117929" y="3310061"/>
            <a:ext cx="4680857" cy="3203206"/>
          </a:xfrm>
          <a:prstGeom prst="rect">
            <a:avLst/>
          </a:prstGeom>
        </p:spPr>
      </p:pic>
      <p:sp>
        <p:nvSpPr>
          <p:cNvPr id="5" name="TextBox 4"/>
          <p:cNvSpPr txBox="1"/>
          <p:nvPr/>
        </p:nvSpPr>
        <p:spPr>
          <a:xfrm>
            <a:off x="4971141" y="4172857"/>
            <a:ext cx="3419930" cy="923330"/>
          </a:xfrm>
          <a:prstGeom prst="rect">
            <a:avLst/>
          </a:prstGeom>
          <a:noFill/>
        </p:spPr>
        <p:txBody>
          <a:bodyPr wrap="square" rtlCol="0">
            <a:spAutoFit/>
          </a:bodyPr>
          <a:lstStyle/>
          <a:p>
            <a:r>
              <a:rPr lang="en-GB" dirty="0" smtClean="0"/>
              <a:t>The mass averaged entropy increases at the mixing plane as required for the mixing loss.</a:t>
            </a:r>
            <a:endParaRPr lang="en-GB" dirty="0"/>
          </a:p>
        </p:txBody>
      </p:sp>
      <p:sp>
        <p:nvSpPr>
          <p:cNvPr id="6" name="Left Arrow 5"/>
          <p:cNvSpPr/>
          <p:nvPr/>
        </p:nvSpPr>
        <p:spPr>
          <a:xfrm>
            <a:off x="3188061" y="4571298"/>
            <a:ext cx="1783080" cy="45719"/>
          </a:xfrm>
          <a:prstGeom prst="leftArrow">
            <a:avLst/>
          </a:prstGeom>
          <a:ln w="3810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sp>
      <p:sp>
        <p:nvSpPr>
          <p:cNvPr id="8" name="TextBox 7"/>
          <p:cNvSpPr txBox="1"/>
          <p:nvPr/>
        </p:nvSpPr>
        <p:spPr>
          <a:xfrm>
            <a:off x="4671787" y="1518899"/>
            <a:ext cx="3546927" cy="923330"/>
          </a:xfrm>
          <a:prstGeom prst="rect">
            <a:avLst/>
          </a:prstGeom>
          <a:noFill/>
        </p:spPr>
        <p:txBody>
          <a:bodyPr wrap="square" rtlCol="0">
            <a:spAutoFit/>
          </a:bodyPr>
          <a:lstStyle/>
          <a:p>
            <a:r>
              <a:rPr lang="en-GB" dirty="0" smtClean="0"/>
              <a:t>Entropy contours, the entropy is </a:t>
            </a:r>
            <a:r>
              <a:rPr lang="en-GB" dirty="0" err="1" smtClean="0"/>
              <a:t>pitchwise</a:t>
            </a:r>
            <a:r>
              <a:rPr lang="en-GB" dirty="0" smtClean="0"/>
              <a:t> uniform immediately downstream of the mixing plane.</a:t>
            </a:r>
            <a:endParaRPr lang="en-GB" dirty="0"/>
          </a:p>
        </p:txBody>
      </p:sp>
      <p:pic>
        <p:nvPicPr>
          <p:cNvPr id="9" name="Picture 8" descr="entpy-jumpatmixp.jpg"/>
          <p:cNvPicPr>
            <a:picLocks noChangeAspect="1"/>
          </p:cNvPicPr>
          <p:nvPr/>
        </p:nvPicPr>
        <p:blipFill>
          <a:blip r:embed="rId3"/>
          <a:stretch>
            <a:fillRect/>
          </a:stretch>
        </p:blipFill>
        <p:spPr>
          <a:xfrm>
            <a:off x="415438" y="234247"/>
            <a:ext cx="4256349" cy="3075814"/>
          </a:xfrm>
          <a:prstGeom prst="rect">
            <a:avLst/>
          </a:prstGeom>
        </p:spPr>
      </p:pic>
      <p:sp>
        <p:nvSpPr>
          <p:cNvPr id="10" name="TextBox 9"/>
          <p:cNvSpPr txBox="1"/>
          <p:nvPr/>
        </p:nvSpPr>
        <p:spPr>
          <a:xfrm rot="16200000">
            <a:off x="-1196761" y="4463129"/>
            <a:ext cx="3016486" cy="307777"/>
          </a:xfrm>
          <a:prstGeom prst="rect">
            <a:avLst/>
          </a:prstGeom>
          <a:solidFill>
            <a:schemeClr val="bg1"/>
          </a:solidFill>
        </p:spPr>
        <p:txBody>
          <a:bodyPr wrap="square" rtlCol="0">
            <a:spAutoFit/>
          </a:bodyPr>
          <a:lstStyle/>
          <a:p>
            <a:r>
              <a:rPr lang="en-GB" sz="1400" dirty="0" smtClean="0"/>
              <a:t>Mass averaged entropy function</a:t>
            </a:r>
            <a:endParaRPr lang="en-GB" sz="1400" dirty="0"/>
          </a:p>
        </p:txBody>
      </p:sp>
      <p:sp>
        <p:nvSpPr>
          <p:cNvPr id="11" name="TextBox 10"/>
          <p:cNvSpPr txBox="1"/>
          <p:nvPr/>
        </p:nvSpPr>
        <p:spPr>
          <a:xfrm>
            <a:off x="2227582" y="6359378"/>
            <a:ext cx="1306285" cy="307777"/>
          </a:xfrm>
          <a:prstGeom prst="rect">
            <a:avLst/>
          </a:prstGeom>
          <a:solidFill>
            <a:schemeClr val="bg1"/>
          </a:solidFill>
        </p:spPr>
        <p:txBody>
          <a:bodyPr wrap="square" rtlCol="0">
            <a:spAutoFit/>
          </a:bodyPr>
          <a:lstStyle/>
          <a:p>
            <a:r>
              <a:rPr lang="en-GB" sz="1400" dirty="0" smtClean="0"/>
              <a:t>Axial distance</a:t>
            </a:r>
            <a:endParaRPr lang="en-GB"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4" name="45deg-flare.ps.jpg" descr="/Users/jddenton/Desktop/Multall-open-asme-paper 2017/45deg-flare.ps.jpg"/>
          <p:cNvPicPr>
            <a:picLocks noChangeAspect="1"/>
          </p:cNvPicPr>
          <p:nvPr/>
        </p:nvPicPr>
        <p:blipFill>
          <a:blip r:embed="rId2" r:link="rId3"/>
          <a:stretch>
            <a:fillRect/>
          </a:stretch>
        </p:blipFill>
        <p:spPr>
          <a:xfrm>
            <a:off x="117929" y="2626533"/>
            <a:ext cx="3210321" cy="2573699"/>
          </a:xfrm>
          <a:prstGeom prst="rect">
            <a:avLst/>
          </a:prstGeom>
        </p:spPr>
      </p:pic>
      <p:sp>
        <p:nvSpPr>
          <p:cNvPr id="2" name="TextBox 1"/>
          <p:cNvSpPr txBox="1"/>
          <p:nvPr/>
        </p:nvSpPr>
        <p:spPr>
          <a:xfrm>
            <a:off x="535214" y="116478"/>
            <a:ext cx="8128000" cy="1261884"/>
          </a:xfrm>
          <a:prstGeom prst="rect">
            <a:avLst/>
          </a:prstGeom>
          <a:noFill/>
        </p:spPr>
        <p:txBody>
          <a:bodyPr wrap="square" rtlCol="0">
            <a:spAutoFit/>
          </a:bodyPr>
          <a:lstStyle/>
          <a:p>
            <a:r>
              <a:rPr lang="en-GB" sz="2000" dirty="0" smtClean="0">
                <a:solidFill>
                  <a:srgbClr val="FF0000"/>
                </a:solidFill>
              </a:rPr>
              <a:t>MULTALL</a:t>
            </a:r>
            <a:r>
              <a:rPr lang="en-GB" sz="2000" dirty="0" smtClean="0"/>
              <a:t> can be run as a </a:t>
            </a:r>
            <a:r>
              <a:rPr lang="en-GB" sz="2000" dirty="0" smtClean="0">
                <a:solidFill>
                  <a:srgbClr val="FF0000"/>
                </a:solidFill>
              </a:rPr>
              <a:t>quasi-3D blade-to-blade solver </a:t>
            </a:r>
            <a:r>
              <a:rPr lang="en-GB" sz="2000" dirty="0" smtClean="0"/>
              <a:t>by setting a single cell in the </a:t>
            </a:r>
            <a:r>
              <a:rPr lang="en-GB" sz="2000" dirty="0" err="1" smtClean="0"/>
              <a:t>spanwise</a:t>
            </a:r>
            <a:r>
              <a:rPr lang="en-GB" sz="2000" dirty="0" smtClean="0"/>
              <a:t> direction.</a:t>
            </a:r>
          </a:p>
          <a:p>
            <a:endParaRPr lang="en-GB" dirty="0" smtClean="0"/>
          </a:p>
          <a:p>
            <a:endParaRPr lang="en-GB" dirty="0"/>
          </a:p>
        </p:txBody>
      </p:sp>
      <p:pic>
        <p:nvPicPr>
          <p:cNvPr id="3" name="Picture 2" descr="Q3D-stream surafce.jpg"/>
          <p:cNvPicPr>
            <a:picLocks noChangeAspect="1"/>
          </p:cNvPicPr>
          <p:nvPr/>
        </p:nvPicPr>
        <p:blipFill>
          <a:blip r:embed="rId4"/>
          <a:stretch>
            <a:fillRect/>
          </a:stretch>
        </p:blipFill>
        <p:spPr>
          <a:xfrm>
            <a:off x="4951020" y="650960"/>
            <a:ext cx="2948216" cy="1743897"/>
          </a:xfrm>
          <a:prstGeom prst="rect">
            <a:avLst/>
          </a:prstGeom>
        </p:spPr>
      </p:pic>
      <p:sp>
        <p:nvSpPr>
          <p:cNvPr id="4" name="TextBox 3"/>
          <p:cNvSpPr txBox="1"/>
          <p:nvPr/>
        </p:nvSpPr>
        <p:spPr>
          <a:xfrm>
            <a:off x="535214" y="952500"/>
            <a:ext cx="4184504" cy="1200329"/>
          </a:xfrm>
          <a:prstGeom prst="rect">
            <a:avLst/>
          </a:prstGeom>
          <a:noFill/>
        </p:spPr>
        <p:txBody>
          <a:bodyPr wrap="square" rtlCol="0">
            <a:spAutoFit/>
          </a:bodyPr>
          <a:lstStyle/>
          <a:p>
            <a:r>
              <a:rPr lang="en-GB" dirty="0" smtClean="0">
                <a:solidFill>
                  <a:srgbClr val="0000FF"/>
                </a:solidFill>
              </a:rPr>
              <a:t>Any flow across the imaginary mid-cell line generates a pressure difference between the two end walls which keeps the flow on the stream surface.</a:t>
            </a:r>
            <a:endParaRPr lang="en-GB" dirty="0">
              <a:solidFill>
                <a:srgbClr val="0000FF"/>
              </a:solidFill>
            </a:endParaRPr>
          </a:p>
        </p:txBody>
      </p:sp>
      <p:pic>
        <p:nvPicPr>
          <p:cNvPr id="5" name="Picture 4" descr="45deg+25pcdiv.jpg"/>
          <p:cNvPicPr>
            <a:picLocks noChangeAspect="1"/>
          </p:cNvPicPr>
          <p:nvPr/>
        </p:nvPicPr>
        <p:blipFill>
          <a:blip r:embed="rId5"/>
          <a:stretch>
            <a:fillRect/>
          </a:stretch>
        </p:blipFill>
        <p:spPr>
          <a:xfrm>
            <a:off x="2000246" y="3809907"/>
            <a:ext cx="1084040" cy="1027135"/>
          </a:xfrm>
          <a:prstGeom prst="rect">
            <a:avLst/>
          </a:prstGeom>
        </p:spPr>
      </p:pic>
      <p:pic>
        <p:nvPicPr>
          <p:cNvPr id="7" name="Picture 6" descr="compr-casc-2d-ps.jpg"/>
          <p:cNvPicPr>
            <a:picLocks noChangeAspect="1"/>
          </p:cNvPicPr>
          <p:nvPr/>
        </p:nvPicPr>
        <p:blipFill>
          <a:blip r:embed="rId6"/>
          <a:srcRect l="10906"/>
          <a:stretch>
            <a:fillRect/>
          </a:stretch>
        </p:blipFill>
        <p:spPr>
          <a:xfrm>
            <a:off x="3353688" y="2667630"/>
            <a:ext cx="2964288" cy="2532603"/>
          </a:xfrm>
          <a:prstGeom prst="rect">
            <a:avLst/>
          </a:prstGeom>
        </p:spPr>
      </p:pic>
      <p:pic>
        <p:nvPicPr>
          <p:cNvPr id="8" name="Picture 7" descr="compr-casc-2d-stube.jpg"/>
          <p:cNvPicPr>
            <a:picLocks noChangeAspect="1"/>
          </p:cNvPicPr>
          <p:nvPr/>
        </p:nvPicPr>
        <p:blipFill>
          <a:blip r:embed="rId7"/>
          <a:stretch>
            <a:fillRect/>
          </a:stretch>
        </p:blipFill>
        <p:spPr>
          <a:xfrm>
            <a:off x="4951020" y="4489878"/>
            <a:ext cx="1366956" cy="347164"/>
          </a:xfrm>
          <a:prstGeom prst="rect">
            <a:avLst/>
          </a:prstGeom>
        </p:spPr>
      </p:pic>
      <p:pic>
        <p:nvPicPr>
          <p:cNvPr id="9" name="compr-casc-25pcdiv-ps.jpg" descr="/Users/jddenton/Desktop/Multall-open-asme-paper 2017/compr-casc-25pcdiv-ps.jpg"/>
          <p:cNvPicPr>
            <a:picLocks noChangeAspect="1"/>
          </p:cNvPicPr>
          <p:nvPr/>
        </p:nvPicPr>
        <p:blipFill>
          <a:blip r:embed="rId8" r:link="rId9"/>
          <a:srcRect l="8580"/>
          <a:stretch>
            <a:fillRect/>
          </a:stretch>
        </p:blipFill>
        <p:spPr>
          <a:xfrm>
            <a:off x="6202789" y="2667630"/>
            <a:ext cx="2941211" cy="2542232"/>
          </a:xfrm>
          <a:prstGeom prst="rect">
            <a:avLst/>
          </a:prstGeom>
        </p:spPr>
      </p:pic>
      <p:pic>
        <p:nvPicPr>
          <p:cNvPr id="10" name="compr-casc-25pcdiv-ssurf.jpg" descr="/Users/jddenton/Desktop/Multall-open-asme-paper 2017/compr-casc-25pcdiv-ssurf.jpg"/>
          <p:cNvPicPr>
            <a:picLocks noChangeAspect="1"/>
          </p:cNvPicPr>
          <p:nvPr/>
        </p:nvPicPr>
        <p:blipFill>
          <a:blip r:embed="rId10" r:link="rId11"/>
          <a:stretch>
            <a:fillRect/>
          </a:stretch>
        </p:blipFill>
        <p:spPr>
          <a:xfrm>
            <a:off x="7649782" y="4314004"/>
            <a:ext cx="1377951" cy="351748"/>
          </a:xfrm>
          <a:prstGeom prst="rect">
            <a:avLst/>
          </a:prstGeom>
        </p:spPr>
      </p:pic>
      <p:sp>
        <p:nvSpPr>
          <p:cNvPr id="11" name="TextBox 10"/>
          <p:cNvSpPr txBox="1"/>
          <p:nvPr/>
        </p:nvSpPr>
        <p:spPr>
          <a:xfrm>
            <a:off x="883329" y="5200232"/>
            <a:ext cx="2233834" cy="523220"/>
          </a:xfrm>
          <a:prstGeom prst="rect">
            <a:avLst/>
          </a:prstGeom>
          <a:noFill/>
        </p:spPr>
        <p:txBody>
          <a:bodyPr wrap="square" rtlCol="0">
            <a:spAutoFit/>
          </a:bodyPr>
          <a:lstStyle/>
          <a:p>
            <a:r>
              <a:rPr lang="en-GB" sz="1400" dirty="0" smtClean="0"/>
              <a:t>45deg flare + 20% radius change.</a:t>
            </a:r>
            <a:endParaRPr lang="en-GB" sz="1400" dirty="0"/>
          </a:p>
        </p:txBody>
      </p:sp>
      <p:sp>
        <p:nvSpPr>
          <p:cNvPr id="12" name="TextBox 11"/>
          <p:cNvSpPr txBox="1"/>
          <p:nvPr/>
        </p:nvSpPr>
        <p:spPr>
          <a:xfrm>
            <a:off x="3723097" y="5200232"/>
            <a:ext cx="2225470" cy="523220"/>
          </a:xfrm>
          <a:prstGeom prst="rect">
            <a:avLst/>
          </a:prstGeom>
          <a:noFill/>
        </p:spPr>
        <p:txBody>
          <a:bodyPr wrap="square" rtlCol="0">
            <a:spAutoFit/>
          </a:bodyPr>
          <a:lstStyle/>
          <a:p>
            <a:r>
              <a:rPr lang="en-GB" sz="1400" dirty="0" smtClean="0"/>
              <a:t>2D cascade. Constant stream surface thickness.</a:t>
            </a:r>
            <a:endParaRPr lang="en-GB" sz="1400" dirty="0"/>
          </a:p>
        </p:txBody>
      </p:sp>
      <p:sp>
        <p:nvSpPr>
          <p:cNvPr id="13" name="TextBox 12"/>
          <p:cNvSpPr txBox="1"/>
          <p:nvPr/>
        </p:nvSpPr>
        <p:spPr>
          <a:xfrm>
            <a:off x="6846784" y="5200232"/>
            <a:ext cx="2061359" cy="523220"/>
          </a:xfrm>
          <a:prstGeom prst="rect">
            <a:avLst/>
          </a:prstGeom>
          <a:noFill/>
        </p:spPr>
        <p:txBody>
          <a:bodyPr wrap="square" rtlCol="0">
            <a:spAutoFit/>
          </a:bodyPr>
          <a:lstStyle/>
          <a:p>
            <a:r>
              <a:rPr lang="en-GB" sz="1400" dirty="0" smtClean="0"/>
              <a:t>Constant radius + 25% SS divergence.</a:t>
            </a:r>
            <a:endParaRPr lang="en-GB" sz="1400" dirty="0"/>
          </a:p>
        </p:txBody>
      </p:sp>
      <p:sp>
        <p:nvSpPr>
          <p:cNvPr id="15" name="TextBox 14"/>
          <p:cNvSpPr txBox="1"/>
          <p:nvPr/>
        </p:nvSpPr>
        <p:spPr>
          <a:xfrm>
            <a:off x="1412997" y="2271747"/>
            <a:ext cx="5551715" cy="369332"/>
          </a:xfrm>
          <a:prstGeom prst="rect">
            <a:avLst/>
          </a:prstGeom>
          <a:noFill/>
        </p:spPr>
        <p:txBody>
          <a:bodyPr wrap="square" rtlCol="0">
            <a:spAutoFit/>
          </a:bodyPr>
          <a:lstStyle/>
          <a:p>
            <a:r>
              <a:rPr lang="en-GB" dirty="0" smtClean="0">
                <a:solidFill>
                  <a:srgbClr val="FF0000"/>
                </a:solidFill>
              </a:rPr>
              <a:t> Run times are of order 5-10 seconds per blade row.</a:t>
            </a:r>
            <a:endParaRPr lang="en-GB" dirty="0">
              <a:solidFill>
                <a:srgbClr val="FF0000"/>
              </a:solidFill>
            </a:endParaRPr>
          </a:p>
        </p:txBody>
      </p:sp>
      <p:sp>
        <p:nvSpPr>
          <p:cNvPr id="16" name="TextBox 15"/>
          <p:cNvSpPr txBox="1"/>
          <p:nvPr/>
        </p:nvSpPr>
        <p:spPr>
          <a:xfrm>
            <a:off x="1412997" y="5723452"/>
            <a:ext cx="6796645" cy="400110"/>
          </a:xfrm>
          <a:prstGeom prst="rect">
            <a:avLst/>
          </a:prstGeom>
          <a:noFill/>
        </p:spPr>
        <p:txBody>
          <a:bodyPr wrap="square" rtlCol="0">
            <a:spAutoFit/>
          </a:bodyPr>
          <a:lstStyle/>
          <a:p>
            <a:r>
              <a:rPr lang="en-GB" sz="2000" dirty="0" smtClean="0">
                <a:solidFill>
                  <a:srgbClr val="008000"/>
                </a:solidFill>
              </a:rPr>
              <a:t>Same compressor blade row with different stream surfaces</a:t>
            </a:r>
            <a:endParaRPr lang="en-GB" sz="2000" dirty="0">
              <a:solidFill>
                <a:srgbClr val="008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762000" y="254000"/>
            <a:ext cx="7719786" cy="1446550"/>
          </a:xfrm>
          <a:prstGeom prst="rect">
            <a:avLst/>
          </a:prstGeom>
          <a:noFill/>
        </p:spPr>
        <p:txBody>
          <a:bodyPr wrap="square" rtlCol="0" anchor="t">
            <a:spAutoFit/>
          </a:bodyPr>
          <a:lstStyle/>
          <a:p>
            <a:pPr algn="ctr">
              <a:spcAft>
                <a:spcPts val="600"/>
              </a:spcAft>
            </a:pPr>
            <a:r>
              <a:rPr lang="en-GB" sz="2400" dirty="0" smtClean="0">
                <a:solidFill>
                  <a:srgbClr val="FF0000"/>
                </a:solidFill>
              </a:rPr>
              <a:t>THROUGHFLOW CALCULATIONS</a:t>
            </a:r>
          </a:p>
          <a:p>
            <a:pPr>
              <a:spcAft>
                <a:spcPts val="600"/>
              </a:spcAft>
            </a:pPr>
            <a:r>
              <a:rPr lang="en-GB" dirty="0" smtClean="0"/>
              <a:t>The code can be run as an </a:t>
            </a:r>
            <a:r>
              <a:rPr lang="en-GB" dirty="0" err="1" smtClean="0"/>
              <a:t>axisymmetric</a:t>
            </a:r>
            <a:r>
              <a:rPr lang="en-GB" dirty="0" smtClean="0"/>
              <a:t> </a:t>
            </a:r>
            <a:r>
              <a:rPr lang="en-GB" dirty="0" err="1" smtClean="0"/>
              <a:t>throughflow</a:t>
            </a:r>
            <a:r>
              <a:rPr lang="en-GB" dirty="0" smtClean="0"/>
              <a:t> calculation by setting a single cell in the </a:t>
            </a:r>
            <a:r>
              <a:rPr lang="en-GB" dirty="0" err="1" smtClean="0"/>
              <a:t>pitchwise</a:t>
            </a:r>
            <a:r>
              <a:rPr lang="en-GB" dirty="0" smtClean="0"/>
              <a:t> direction.</a:t>
            </a:r>
          </a:p>
          <a:p>
            <a:r>
              <a:rPr lang="en-GB" dirty="0" smtClean="0">
                <a:solidFill>
                  <a:srgbClr val="3366FF"/>
                </a:solidFill>
              </a:rPr>
              <a:t>The full 3D geometry is input but far fewer grid points can be used.</a:t>
            </a:r>
            <a:endParaRPr lang="en-GB" dirty="0">
              <a:solidFill>
                <a:srgbClr val="3366FF"/>
              </a:solidFill>
            </a:endParaRPr>
          </a:p>
        </p:txBody>
      </p:sp>
      <p:pic>
        <p:nvPicPr>
          <p:cNvPr id="3" name="Tflow-grid.jpg" descr="/Users/jddenton/Desktop/Multall-open-asme-paper 2017/Tflow-grid.jpg"/>
          <p:cNvPicPr>
            <a:picLocks noChangeAspect="1"/>
          </p:cNvPicPr>
          <p:nvPr/>
        </p:nvPicPr>
        <p:blipFill>
          <a:blip r:embed="rId2" r:link="rId3"/>
          <a:stretch>
            <a:fillRect/>
          </a:stretch>
        </p:blipFill>
        <p:spPr>
          <a:xfrm>
            <a:off x="2757713" y="1700550"/>
            <a:ext cx="2470741" cy="2507923"/>
          </a:xfrm>
          <a:prstGeom prst="rect">
            <a:avLst/>
          </a:prstGeom>
        </p:spPr>
      </p:pic>
      <p:sp>
        <p:nvSpPr>
          <p:cNvPr id="4" name="TextBox 3"/>
          <p:cNvSpPr txBox="1"/>
          <p:nvPr/>
        </p:nvSpPr>
        <p:spPr>
          <a:xfrm>
            <a:off x="500598" y="4095725"/>
            <a:ext cx="8498260" cy="2616101"/>
          </a:xfrm>
          <a:prstGeom prst="rect">
            <a:avLst/>
          </a:prstGeom>
          <a:noFill/>
        </p:spPr>
        <p:txBody>
          <a:bodyPr wrap="square" rtlCol="0">
            <a:spAutoFit/>
          </a:bodyPr>
          <a:lstStyle/>
          <a:p>
            <a:pPr>
              <a:spcAft>
                <a:spcPts val="1200"/>
              </a:spcAft>
            </a:pPr>
            <a:r>
              <a:rPr lang="en-GB" dirty="0" smtClean="0">
                <a:solidFill>
                  <a:srgbClr val="008000"/>
                </a:solidFill>
              </a:rPr>
              <a:t>As with the B-to-B method, any flow crossing the imaginary mid-passage line is made to increase the pressure on one blade surface and decrease it on the other. This gradually builds up a blade loading which keeps the flow on the mid-passage line. Deviation and incidence to the mid-passage line are added.</a:t>
            </a:r>
          </a:p>
          <a:p>
            <a:pPr>
              <a:spcAft>
                <a:spcPts val="1200"/>
              </a:spcAft>
            </a:pPr>
            <a:r>
              <a:rPr lang="en-GB" dirty="0" smtClean="0">
                <a:solidFill>
                  <a:srgbClr val="FF0000"/>
                </a:solidFill>
              </a:rPr>
              <a:t>Although the blade loading calculated in this way is only a rough approximation to the true loading its overall magnitude is compatible with the momentum change.</a:t>
            </a:r>
          </a:p>
          <a:p>
            <a:endParaRPr lang="en-GB" dirty="0" smtClean="0"/>
          </a:p>
          <a:p>
            <a:endParaRPr lang="en-GB"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LP-ST-F3D-sls.jpg" descr="/Users/jddenton/Desktop/Multall-open-asme-paper 2017/LP-ST-F3D-sls.jpg"/>
          <p:cNvPicPr>
            <a:picLocks noChangeAspect="1"/>
          </p:cNvPicPr>
          <p:nvPr/>
        </p:nvPicPr>
        <p:blipFill>
          <a:blip r:embed="rId2" r:link="rId3"/>
          <a:stretch>
            <a:fillRect/>
          </a:stretch>
        </p:blipFill>
        <p:spPr>
          <a:xfrm>
            <a:off x="707570" y="0"/>
            <a:ext cx="3329215" cy="2484028"/>
          </a:xfrm>
          <a:prstGeom prst="rect">
            <a:avLst/>
          </a:prstGeom>
        </p:spPr>
      </p:pic>
      <p:pic>
        <p:nvPicPr>
          <p:cNvPr id="3" name="LP-ST-sls-tflow2.jpg" descr="/Users/jddenton/Desktop/Multall-open-asme-paper 2017/LP-ST-sls-tflow2.jpg"/>
          <p:cNvPicPr>
            <a:picLocks noChangeAspect="1"/>
          </p:cNvPicPr>
          <p:nvPr/>
        </p:nvPicPr>
        <p:blipFill>
          <a:blip r:embed="rId4" r:link="rId5"/>
          <a:stretch>
            <a:fillRect/>
          </a:stretch>
        </p:blipFill>
        <p:spPr>
          <a:xfrm>
            <a:off x="4762500" y="0"/>
            <a:ext cx="3428999" cy="2623157"/>
          </a:xfrm>
          <a:prstGeom prst="rect">
            <a:avLst/>
          </a:prstGeom>
        </p:spPr>
      </p:pic>
      <p:pic>
        <p:nvPicPr>
          <p:cNvPr id="4" name="LP-tflow-surfpress.jpg" descr="/Users/jddenton/Desktop/Multall-open-asme-paper 2017/LP-tflow-surfpress.jpg"/>
          <p:cNvPicPr>
            <a:picLocks noChangeAspect="1"/>
          </p:cNvPicPr>
          <p:nvPr/>
        </p:nvPicPr>
        <p:blipFill>
          <a:blip r:embed="rId6" r:link="rId7"/>
          <a:stretch>
            <a:fillRect/>
          </a:stretch>
        </p:blipFill>
        <p:spPr>
          <a:xfrm>
            <a:off x="469900" y="3068804"/>
            <a:ext cx="3194957" cy="2659647"/>
          </a:xfrm>
          <a:prstGeom prst="rect">
            <a:avLst/>
          </a:prstGeom>
        </p:spPr>
      </p:pic>
      <p:pic>
        <p:nvPicPr>
          <p:cNvPr id="5" name="last-stg-st-machs.jpg" descr="/Users/jddenton/Desktop/Multall-open-asme-paper 2017/last-stg-st-machs.jpg"/>
          <p:cNvPicPr>
            <a:picLocks noChangeAspect="1"/>
          </p:cNvPicPr>
          <p:nvPr/>
        </p:nvPicPr>
        <p:blipFill>
          <a:blip r:embed="rId8" r:link="rId9"/>
          <a:stretch>
            <a:fillRect/>
          </a:stretch>
        </p:blipFill>
        <p:spPr>
          <a:xfrm>
            <a:off x="4036786" y="3068804"/>
            <a:ext cx="4154713" cy="2932049"/>
          </a:xfrm>
          <a:prstGeom prst="rect">
            <a:avLst/>
          </a:prstGeom>
        </p:spPr>
      </p:pic>
      <p:sp>
        <p:nvSpPr>
          <p:cNvPr id="6" name="TextBox 5"/>
          <p:cNvSpPr txBox="1"/>
          <p:nvPr/>
        </p:nvSpPr>
        <p:spPr>
          <a:xfrm>
            <a:off x="1025071" y="2484028"/>
            <a:ext cx="2893786" cy="584776"/>
          </a:xfrm>
          <a:prstGeom prst="rect">
            <a:avLst/>
          </a:prstGeom>
          <a:noFill/>
        </p:spPr>
        <p:txBody>
          <a:bodyPr wrap="square" rtlCol="0">
            <a:spAutoFit/>
          </a:bodyPr>
          <a:lstStyle/>
          <a:p>
            <a:r>
              <a:rPr lang="en-GB" sz="1600" dirty="0" smtClean="0"/>
              <a:t>LP Steam turbine. Streamlines. Full 3D .</a:t>
            </a:r>
            <a:endParaRPr lang="en-GB" sz="1600" dirty="0"/>
          </a:p>
        </p:txBody>
      </p:sp>
      <p:sp>
        <p:nvSpPr>
          <p:cNvPr id="7" name="TextBox 6"/>
          <p:cNvSpPr txBox="1"/>
          <p:nvPr/>
        </p:nvSpPr>
        <p:spPr>
          <a:xfrm>
            <a:off x="5206999" y="2484028"/>
            <a:ext cx="2984499" cy="584776"/>
          </a:xfrm>
          <a:prstGeom prst="rect">
            <a:avLst/>
          </a:prstGeom>
          <a:noFill/>
        </p:spPr>
        <p:txBody>
          <a:bodyPr wrap="square" rtlCol="0">
            <a:spAutoFit/>
          </a:bodyPr>
          <a:lstStyle/>
          <a:p>
            <a:r>
              <a:rPr lang="en-GB" sz="1600" dirty="0" smtClean="0"/>
              <a:t>LP Steam turbine</a:t>
            </a:r>
          </a:p>
          <a:p>
            <a:r>
              <a:rPr lang="en-GB" sz="1600" dirty="0" smtClean="0"/>
              <a:t>Streamlines. </a:t>
            </a:r>
            <a:r>
              <a:rPr lang="en-GB" sz="1600" dirty="0" err="1" smtClean="0"/>
              <a:t>Throughflow</a:t>
            </a:r>
            <a:r>
              <a:rPr lang="en-GB" sz="1600" dirty="0" smtClean="0"/>
              <a:t>.</a:t>
            </a:r>
            <a:endParaRPr lang="en-GB" sz="1600" dirty="0"/>
          </a:p>
        </p:txBody>
      </p:sp>
      <p:sp>
        <p:nvSpPr>
          <p:cNvPr id="8" name="TextBox 7"/>
          <p:cNvSpPr txBox="1"/>
          <p:nvPr/>
        </p:nvSpPr>
        <p:spPr>
          <a:xfrm>
            <a:off x="324757" y="5720059"/>
            <a:ext cx="3866242" cy="584776"/>
          </a:xfrm>
          <a:prstGeom prst="rect">
            <a:avLst/>
          </a:prstGeom>
          <a:noFill/>
        </p:spPr>
        <p:txBody>
          <a:bodyPr wrap="square" rtlCol="0">
            <a:spAutoFit/>
          </a:bodyPr>
          <a:lstStyle/>
          <a:p>
            <a:r>
              <a:rPr lang="en-GB" sz="1600" dirty="0" smtClean="0"/>
              <a:t>LP steam turbine, blade surface pressure distributions from </a:t>
            </a:r>
            <a:r>
              <a:rPr lang="en-GB" sz="1600" dirty="0" err="1" smtClean="0"/>
              <a:t>throughflow</a:t>
            </a:r>
            <a:r>
              <a:rPr lang="en-GB" sz="1600" dirty="0" smtClean="0"/>
              <a:t>.</a:t>
            </a:r>
            <a:endParaRPr lang="en-GB" sz="1600" dirty="0"/>
          </a:p>
        </p:txBody>
      </p:sp>
      <p:sp>
        <p:nvSpPr>
          <p:cNvPr id="9" name="TextBox 8"/>
          <p:cNvSpPr txBox="1"/>
          <p:nvPr/>
        </p:nvSpPr>
        <p:spPr>
          <a:xfrm>
            <a:off x="4517573" y="5869214"/>
            <a:ext cx="4000498" cy="584776"/>
          </a:xfrm>
          <a:prstGeom prst="rect">
            <a:avLst/>
          </a:prstGeom>
          <a:noFill/>
        </p:spPr>
        <p:txBody>
          <a:bodyPr wrap="square" rtlCol="0">
            <a:spAutoFit/>
          </a:bodyPr>
          <a:lstStyle/>
          <a:p>
            <a:r>
              <a:rPr lang="en-GB" sz="1600" dirty="0" smtClean="0"/>
              <a:t>Comparison of </a:t>
            </a:r>
            <a:r>
              <a:rPr lang="en-GB" sz="1600" dirty="0" err="1" smtClean="0"/>
              <a:t>throughflow</a:t>
            </a:r>
            <a:r>
              <a:rPr lang="en-GB" sz="1600" dirty="0" smtClean="0"/>
              <a:t> and full 3D Mach numbers in LP steam turbine.</a:t>
            </a:r>
            <a:endParaRPr lang="en-GB"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1061357" y="870857"/>
            <a:ext cx="7311572" cy="4278094"/>
          </a:xfrm>
          <a:prstGeom prst="rect">
            <a:avLst/>
          </a:prstGeom>
          <a:noFill/>
        </p:spPr>
        <p:txBody>
          <a:bodyPr wrap="square" rtlCol="0">
            <a:spAutoFit/>
          </a:bodyPr>
          <a:lstStyle/>
          <a:p>
            <a:r>
              <a:rPr lang="en-GB" sz="2000" dirty="0" err="1" smtClean="0">
                <a:solidFill>
                  <a:srgbClr val="FF0000"/>
                </a:solidFill>
              </a:rPr>
              <a:t>Turbomachinery</a:t>
            </a:r>
            <a:r>
              <a:rPr lang="en-GB" sz="2000" dirty="0" smtClean="0">
                <a:solidFill>
                  <a:srgbClr val="FF0000"/>
                </a:solidFill>
              </a:rPr>
              <a:t> design systems are usually the property of large companies and are very complex. </a:t>
            </a:r>
          </a:p>
          <a:p>
            <a:endParaRPr lang="en-GB" dirty="0"/>
          </a:p>
          <a:p>
            <a:r>
              <a:rPr lang="en-GB" sz="2000" dirty="0" smtClean="0">
                <a:solidFill>
                  <a:srgbClr val="3366FF"/>
                </a:solidFill>
              </a:rPr>
              <a:t>The author has, over many years  developed a system based on his widely-used 3D CFD code MULTALL . The system is intended to be relatively simple and easy to use. The source codes are written in FORTRAN and are freely available to any user.</a:t>
            </a:r>
          </a:p>
          <a:p>
            <a:endParaRPr lang="en-GB" dirty="0" smtClean="0"/>
          </a:p>
          <a:p>
            <a:r>
              <a:rPr lang="en-GB" sz="2000" dirty="0" smtClean="0">
                <a:solidFill>
                  <a:srgbClr val="008000"/>
                </a:solidFill>
              </a:rPr>
              <a:t>It is hoped that this system will be of use to smaller companies and academics who do not have access to an “in-house” design system.</a:t>
            </a:r>
          </a:p>
          <a:p>
            <a:endParaRPr lang="en-GB" dirty="0"/>
          </a:p>
          <a:p>
            <a:endParaRPr lang="en-GB"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Rectangle 9"/>
          <p:cNvSpPr/>
          <p:nvPr/>
        </p:nvSpPr>
        <p:spPr>
          <a:xfrm>
            <a:off x="259569" y="129790"/>
            <a:ext cx="8884431" cy="4139595"/>
          </a:xfrm>
          <a:prstGeom prst="rect">
            <a:avLst/>
          </a:prstGeom>
        </p:spPr>
        <p:txBody>
          <a:bodyPr wrap="square">
            <a:spAutoFit/>
          </a:bodyPr>
          <a:lstStyle/>
          <a:p>
            <a:pPr algn="ctr">
              <a:spcAft>
                <a:spcPts val="600"/>
              </a:spcAft>
            </a:pPr>
            <a:r>
              <a:rPr lang="en-US" sz="2000" dirty="0" smtClean="0">
                <a:ln>
                  <a:solidFill>
                    <a:srgbClr val="0000FF"/>
                  </a:solidFill>
                </a:ln>
              </a:rPr>
              <a:t>The </a:t>
            </a:r>
            <a:r>
              <a:rPr lang="en-US" sz="2000" dirty="0" err="1" smtClean="0">
                <a:ln>
                  <a:solidFill>
                    <a:srgbClr val="0000FF"/>
                  </a:solidFill>
                </a:ln>
              </a:rPr>
              <a:t>throughflow</a:t>
            </a:r>
            <a:r>
              <a:rPr lang="en-US" sz="2000" dirty="0" smtClean="0">
                <a:ln>
                  <a:solidFill>
                    <a:srgbClr val="0000FF"/>
                  </a:solidFill>
                </a:ln>
              </a:rPr>
              <a:t> method works on a wide variety of machines.</a:t>
            </a:r>
            <a:r>
              <a:rPr lang="en-US" dirty="0" smtClean="0">
                <a:ln>
                  <a:solidFill>
                    <a:srgbClr val="0000FF"/>
                  </a:solidFill>
                </a:ln>
              </a:rPr>
              <a:t>  </a:t>
            </a:r>
          </a:p>
          <a:p>
            <a:pPr algn="ctr">
              <a:spcAft>
                <a:spcPts val="600"/>
              </a:spcAft>
            </a:pPr>
            <a:endParaRPr lang="en-US" sz="1600" dirty="0" smtClean="0"/>
          </a:p>
          <a:p>
            <a:pPr>
              <a:spcAft>
                <a:spcPts val="600"/>
              </a:spcAft>
            </a:pPr>
            <a:r>
              <a:rPr lang="en-US" dirty="0" smtClean="0">
                <a:solidFill>
                  <a:srgbClr val="FF0000"/>
                </a:solidFill>
              </a:rPr>
              <a:t>Its advantages over conventional (streamline curvature) </a:t>
            </a:r>
            <a:r>
              <a:rPr lang="en-US" dirty="0" err="1" smtClean="0">
                <a:solidFill>
                  <a:srgbClr val="FF0000"/>
                </a:solidFill>
              </a:rPr>
              <a:t>throughflow</a:t>
            </a:r>
            <a:r>
              <a:rPr lang="en-US" dirty="0" smtClean="0">
                <a:solidFill>
                  <a:srgbClr val="FF0000"/>
                </a:solidFill>
              </a:rPr>
              <a:t> methods are:</a:t>
            </a:r>
            <a:endParaRPr lang="en-US" sz="1400" dirty="0" smtClean="0"/>
          </a:p>
          <a:p>
            <a:pPr>
              <a:buFont typeface="Arial"/>
              <a:buChar char="•"/>
            </a:pPr>
            <a:r>
              <a:rPr lang="en-US" sz="1600" dirty="0" smtClean="0"/>
              <a:t> 	It gives a crude estimate of blade loading.</a:t>
            </a:r>
          </a:p>
          <a:p>
            <a:pPr>
              <a:buFont typeface="Arial"/>
              <a:buChar char="•"/>
            </a:pPr>
            <a:r>
              <a:rPr lang="en-US" sz="1600" dirty="0" smtClean="0"/>
              <a:t> 	It predicts the 3D effects of blade stacking.</a:t>
            </a:r>
          </a:p>
          <a:p>
            <a:pPr>
              <a:buFont typeface="Arial"/>
              <a:buChar char="•"/>
            </a:pPr>
            <a:r>
              <a:rPr lang="en-US" sz="1600" dirty="0" smtClean="0"/>
              <a:t> 	The stability is not limited by the grid aspect ratio.</a:t>
            </a:r>
          </a:p>
          <a:p>
            <a:pPr>
              <a:buFont typeface="Arial"/>
              <a:buChar char="•"/>
            </a:pPr>
            <a:r>
              <a:rPr lang="en-US" sz="1600" dirty="0" smtClean="0"/>
              <a:t> 	It predicts viscous losses on all solid surfaces via a very simple skin friction model.</a:t>
            </a:r>
          </a:p>
          <a:p>
            <a:pPr>
              <a:buFont typeface="Arial"/>
              <a:buChar char="•"/>
            </a:pPr>
            <a:r>
              <a:rPr lang="en-US" sz="1600" dirty="0" smtClean="0"/>
              <a:t> 	It predicts tip leakage flows and losses.</a:t>
            </a:r>
          </a:p>
          <a:p>
            <a:pPr>
              <a:buFont typeface="Arial"/>
              <a:buChar char="•"/>
            </a:pPr>
            <a:r>
              <a:rPr lang="en-US" sz="1600" dirty="0" smtClean="0"/>
              <a:t> 	It predicts the growth of </a:t>
            </a:r>
            <a:r>
              <a:rPr lang="en-US" sz="1600" dirty="0" err="1" smtClean="0"/>
              <a:t>endwall</a:t>
            </a:r>
            <a:r>
              <a:rPr lang="en-US" sz="1600" dirty="0" smtClean="0"/>
              <a:t> boundary layers, but not the associated secondary flows.</a:t>
            </a:r>
          </a:p>
          <a:p>
            <a:pPr>
              <a:buFont typeface="Arial"/>
              <a:buChar char="•"/>
            </a:pPr>
            <a:r>
              <a:rPr lang="en-US" sz="1600" dirty="0" smtClean="0"/>
              <a:t> 	It works with a specified exit pressure rather than a specified mass flow.</a:t>
            </a:r>
          </a:p>
          <a:p>
            <a:pPr>
              <a:buFont typeface="Arial"/>
              <a:buChar char="•"/>
            </a:pPr>
            <a:r>
              <a:rPr lang="en-US" sz="1600" dirty="0" smtClean="0"/>
              <a:t> 	It works with choked blade rows, including predicting supersonic deviation.</a:t>
            </a:r>
          </a:p>
          <a:p>
            <a:pPr>
              <a:buFont typeface="Arial"/>
              <a:buChar char="•"/>
            </a:pPr>
            <a:r>
              <a:rPr lang="en-US" sz="1600" dirty="0" smtClean="0"/>
              <a:t> 	It predicts normal shock waves but not oblique shocks.</a:t>
            </a:r>
          </a:p>
          <a:p>
            <a:pPr>
              <a:buFont typeface="Arial"/>
              <a:buChar char="•"/>
            </a:pPr>
            <a:r>
              <a:rPr lang="en-US" sz="1600" dirty="0" smtClean="0"/>
              <a:t> 	It is very easy to change from </a:t>
            </a:r>
            <a:r>
              <a:rPr lang="en-US" sz="1600" dirty="0" err="1" smtClean="0"/>
              <a:t>throughflow</a:t>
            </a:r>
            <a:r>
              <a:rPr lang="en-US" sz="1600" dirty="0" smtClean="0"/>
              <a:t> to full 3D calculation – change 2 lines of data.</a:t>
            </a:r>
          </a:p>
          <a:p>
            <a:endParaRPr lang="en-US" sz="1600" dirty="0" smtClean="0"/>
          </a:p>
          <a:p>
            <a:endParaRPr lang="en-US" dirty="0" smtClean="0"/>
          </a:p>
        </p:txBody>
      </p:sp>
      <p:sp>
        <p:nvSpPr>
          <p:cNvPr id="11" name="Rectangle 10"/>
          <p:cNvSpPr/>
          <p:nvPr/>
        </p:nvSpPr>
        <p:spPr>
          <a:xfrm>
            <a:off x="259569" y="3828143"/>
            <a:ext cx="8612116" cy="2431435"/>
          </a:xfrm>
          <a:prstGeom prst="rect">
            <a:avLst/>
          </a:prstGeom>
        </p:spPr>
        <p:txBody>
          <a:bodyPr wrap="square">
            <a:spAutoFit/>
          </a:bodyPr>
          <a:lstStyle/>
          <a:p>
            <a:pPr>
              <a:spcAft>
                <a:spcPts val="600"/>
              </a:spcAft>
            </a:pPr>
            <a:r>
              <a:rPr lang="en-US" dirty="0" smtClean="0">
                <a:solidFill>
                  <a:srgbClr val="FF0000"/>
                </a:solidFill>
              </a:rPr>
              <a:t>Its disadvantages are:</a:t>
            </a:r>
          </a:p>
          <a:p>
            <a:pPr>
              <a:spcAft>
                <a:spcPts val="600"/>
              </a:spcAft>
              <a:buFont typeface="Arial"/>
              <a:buChar char="•"/>
            </a:pPr>
            <a:r>
              <a:rPr lang="en-US" sz="1600" dirty="0" smtClean="0"/>
              <a:t> 	It does not work in the inverse (design) mode.</a:t>
            </a:r>
          </a:p>
          <a:p>
            <a:pPr>
              <a:buFont typeface="Arial"/>
              <a:buChar char="•"/>
            </a:pPr>
            <a:r>
              <a:rPr lang="en-US" sz="1600" dirty="0" smtClean="0"/>
              <a:t> 	Run times are 5-10 seconds per blade row rather than a fraction of a second with 	streamline curvature.</a:t>
            </a:r>
          </a:p>
          <a:p>
            <a:pPr>
              <a:spcAft>
                <a:spcPts val="600"/>
              </a:spcAft>
              <a:buFont typeface="Arial"/>
              <a:buChar char="•"/>
            </a:pPr>
            <a:r>
              <a:rPr lang="en-US" sz="1600" dirty="0" smtClean="0"/>
              <a:t> 	It requires a blade shape, although this can initially be a simple guess.</a:t>
            </a:r>
          </a:p>
          <a:p>
            <a:pPr>
              <a:spcAft>
                <a:spcPts val="600"/>
              </a:spcAft>
              <a:buFont typeface="Arial"/>
              <a:buChar char="•"/>
            </a:pPr>
            <a:r>
              <a:rPr lang="en-US" sz="1600" dirty="0" smtClean="0"/>
              <a:t> 	It does not give realistic pressure distributions for transonic compressors, but nor does 	any </a:t>
            </a:r>
            <a:r>
              <a:rPr lang="en-US" sz="1600" dirty="0" err="1" smtClean="0"/>
              <a:t>throughflow</a:t>
            </a:r>
            <a:r>
              <a:rPr lang="en-US" sz="1600" dirty="0" smtClean="0"/>
              <a:t> method.</a:t>
            </a:r>
          </a:p>
          <a:p>
            <a:pPr>
              <a:buFont typeface="Arial"/>
              <a:buChar char="•"/>
            </a:pPr>
            <a:r>
              <a:rPr lang="en-US" sz="1600" dirty="0" smtClean="0"/>
              <a:t> 	Users are not so familiar with the method.</a:t>
            </a:r>
            <a:endParaRPr lang="en-US"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834571" y="136071"/>
            <a:ext cx="7892143" cy="8217634"/>
          </a:xfrm>
          <a:prstGeom prst="rect">
            <a:avLst/>
          </a:prstGeom>
          <a:noFill/>
        </p:spPr>
        <p:txBody>
          <a:bodyPr wrap="square" rtlCol="0">
            <a:spAutoFit/>
          </a:bodyPr>
          <a:lstStyle/>
          <a:p>
            <a:pPr algn="ctr"/>
            <a:r>
              <a:rPr lang="en-GB" sz="2400" dirty="0" smtClean="0">
                <a:solidFill>
                  <a:srgbClr val="FF0000"/>
                </a:solidFill>
              </a:rPr>
              <a:t>EXAMPLE OF USE OF THE DESIGN SYSTEM</a:t>
            </a:r>
            <a:endParaRPr lang="en-GB" dirty="0" smtClean="0">
              <a:solidFill>
                <a:srgbClr val="FF0000"/>
              </a:solidFill>
            </a:endParaRPr>
          </a:p>
          <a:p>
            <a:endParaRPr lang="en-GB" dirty="0" smtClean="0"/>
          </a:p>
          <a:p>
            <a:r>
              <a:rPr lang="en-GB" dirty="0" smtClean="0"/>
              <a:t>Specify a large axial compressor with:</a:t>
            </a:r>
          </a:p>
          <a:p>
            <a:endParaRPr lang="en-GB" dirty="0" smtClean="0"/>
          </a:p>
          <a:p>
            <a:r>
              <a:rPr lang="en-GB" dirty="0" smtClean="0">
                <a:solidFill>
                  <a:srgbClr val="0000FF"/>
                </a:solidFill>
              </a:rPr>
              <a:t>	Mass </a:t>
            </a:r>
            <a:r>
              <a:rPr lang="en-GB" dirty="0" smtClean="0">
                <a:solidFill>
                  <a:srgbClr val="0000FF"/>
                </a:solidFill>
              </a:rPr>
              <a:t>flow rate  50kg/s</a:t>
            </a:r>
            <a:endParaRPr lang="en-GB" dirty="0" smtClean="0">
              <a:solidFill>
                <a:srgbClr val="0000FF"/>
              </a:solidFill>
            </a:endParaRPr>
          </a:p>
          <a:p>
            <a:r>
              <a:rPr lang="en-GB" dirty="0" smtClean="0">
                <a:solidFill>
                  <a:srgbClr val="0000FF"/>
                </a:solidFill>
              </a:rPr>
              <a:t>	Stagnation </a:t>
            </a:r>
            <a:r>
              <a:rPr lang="en-GB" dirty="0" smtClean="0">
                <a:solidFill>
                  <a:srgbClr val="0000FF"/>
                </a:solidFill>
              </a:rPr>
              <a:t>pressure ratio = 2.0</a:t>
            </a:r>
            <a:endParaRPr lang="en-GB" dirty="0" smtClean="0">
              <a:solidFill>
                <a:srgbClr val="0000FF"/>
              </a:solidFill>
            </a:endParaRPr>
          </a:p>
          <a:p>
            <a:r>
              <a:rPr lang="en-GB" dirty="0" smtClean="0">
                <a:solidFill>
                  <a:srgbClr val="0000FF"/>
                </a:solidFill>
              </a:rPr>
              <a:t>	Rotational </a:t>
            </a:r>
            <a:r>
              <a:rPr lang="en-GB" dirty="0" smtClean="0">
                <a:solidFill>
                  <a:srgbClr val="0000FF"/>
                </a:solidFill>
              </a:rPr>
              <a:t>speed = 5000 rpm</a:t>
            </a:r>
            <a:endParaRPr lang="en-GB" dirty="0" smtClean="0">
              <a:solidFill>
                <a:srgbClr val="0000FF"/>
              </a:solidFill>
            </a:endParaRPr>
          </a:p>
          <a:p>
            <a:r>
              <a:rPr lang="en-GB" dirty="0" smtClean="0">
                <a:solidFill>
                  <a:srgbClr val="0000FF"/>
                </a:solidFill>
              </a:rPr>
              <a:t>	Constant </a:t>
            </a:r>
            <a:r>
              <a:rPr lang="en-GB" dirty="0" smtClean="0">
                <a:solidFill>
                  <a:srgbClr val="0000FF"/>
                </a:solidFill>
              </a:rPr>
              <a:t>tip diameter = 1m</a:t>
            </a:r>
            <a:endParaRPr lang="en-GB" dirty="0" smtClean="0">
              <a:solidFill>
                <a:srgbClr val="0000FF"/>
              </a:solidFill>
            </a:endParaRPr>
          </a:p>
          <a:p>
            <a:r>
              <a:rPr lang="en-GB" dirty="0" smtClean="0">
                <a:solidFill>
                  <a:srgbClr val="0000FF"/>
                </a:solidFill>
              </a:rPr>
              <a:t>	Ambient </a:t>
            </a:r>
            <a:r>
              <a:rPr lang="en-GB" dirty="0" smtClean="0">
                <a:solidFill>
                  <a:srgbClr val="0000FF"/>
                </a:solidFill>
              </a:rPr>
              <a:t>inlet conditions 1bar, 300K .</a:t>
            </a:r>
          </a:p>
          <a:p>
            <a:endParaRPr lang="en-GB" dirty="0" smtClean="0"/>
          </a:p>
          <a:p>
            <a:r>
              <a:rPr lang="en-GB" dirty="0" smtClean="0"/>
              <a:t>Assuming an isentropic efficiency = 90% , a 3 stage machine with a moderate stage loading coefficient = 0.36 should satisfy the requirement.</a:t>
            </a:r>
          </a:p>
          <a:p>
            <a:endParaRPr lang="en-GB" dirty="0" smtClean="0"/>
          </a:p>
          <a:p>
            <a:r>
              <a:rPr lang="en-GB" dirty="0" smtClean="0"/>
              <a:t>The inlet Mach number at the tip would be near sonic so to reduce this 15</a:t>
            </a:r>
            <a:r>
              <a:rPr lang="en-GB" sz="1200" baseline="100000" dirty="0" smtClean="0"/>
              <a:t>o</a:t>
            </a:r>
            <a:r>
              <a:rPr lang="en-GB" dirty="0" smtClean="0"/>
              <a:t> of inlet swirl is chosen. This is gradually reduced so there is no swirl at exit.</a:t>
            </a:r>
          </a:p>
          <a:p>
            <a:endParaRPr lang="en-GB" dirty="0" smtClean="0"/>
          </a:p>
          <a:p>
            <a:r>
              <a:rPr lang="en-GB" dirty="0" smtClean="0"/>
              <a:t>Run MEANGEN with specified inlet and outlet absolute flow angles (different for each stage), flow coefficient = 0.6, loading coefficient = 0.35.</a:t>
            </a:r>
          </a:p>
          <a:p>
            <a:r>
              <a:rPr lang="en-GB" dirty="0" smtClean="0"/>
              <a:t>Design on the tip stream surface.</a:t>
            </a:r>
          </a:p>
          <a:p>
            <a:endParaRPr lang="en-GB" dirty="0" smtClean="0"/>
          </a:p>
          <a:p>
            <a:r>
              <a:rPr lang="en-GB" dirty="0" smtClean="0">
                <a:solidFill>
                  <a:srgbClr val="0000FF"/>
                </a:solidFill>
              </a:rPr>
              <a:t>Initially use a fairly coarse grid, 37x105x37, points per blade row.  No tip clearance or hub seal leakage. </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344714" y="244929"/>
            <a:ext cx="8472715" cy="6370976"/>
          </a:xfrm>
          <a:prstGeom prst="rect">
            <a:avLst/>
          </a:prstGeom>
          <a:noFill/>
        </p:spPr>
        <p:txBody>
          <a:bodyPr wrap="square" rtlCol="0">
            <a:spAutoFit/>
          </a:bodyPr>
          <a:lstStyle/>
          <a:p>
            <a:endParaRPr lang="en-GB" dirty="0" smtClean="0"/>
          </a:p>
          <a:p>
            <a:r>
              <a:rPr lang="en-GB" sz="2000" dirty="0" smtClean="0">
                <a:solidFill>
                  <a:srgbClr val="FF0000"/>
                </a:solidFill>
              </a:rPr>
              <a:t>For the initial runs make changes only in MEANGEN to get good flow on the design stream surface, no attempt to optimise the blade sections at other radii.</a:t>
            </a:r>
          </a:p>
          <a:p>
            <a:endParaRPr lang="en-GB" dirty="0" smtClean="0"/>
          </a:p>
          <a:p>
            <a:pPr hangingPunct="0"/>
            <a:r>
              <a:rPr lang="en-GB" sz="1600" dirty="0" smtClean="0"/>
              <a:t>M	Produce an initial layout by running </a:t>
            </a:r>
            <a:r>
              <a:rPr lang="en-GB" sz="1600" dirty="0" err="1" smtClean="0"/>
              <a:t>Meangen</a:t>
            </a:r>
            <a:r>
              <a:rPr lang="en-GB" sz="1600" dirty="0" smtClean="0"/>
              <a:t> </a:t>
            </a:r>
            <a:r>
              <a:rPr lang="en-GB" sz="1600" dirty="0" smtClean="0"/>
              <a:t>with</a:t>
            </a:r>
            <a:r>
              <a:rPr lang="en-GB" sz="1600" dirty="0" smtClean="0"/>
              <a:t> </a:t>
            </a:r>
            <a:r>
              <a:rPr lang="en-GB" sz="1600" dirty="0" smtClean="0"/>
              <a:t>default </a:t>
            </a:r>
            <a:r>
              <a:rPr lang="en-GB" sz="1600" dirty="0" smtClean="0"/>
              <a:t>parameters and screen</a:t>
            </a:r>
            <a:r>
              <a:rPr lang="en-GB" sz="1600" dirty="0" smtClean="0"/>
              <a:t> 	input</a:t>
            </a:r>
            <a:r>
              <a:rPr lang="en-GB" sz="1600" dirty="0" smtClean="0"/>
              <a:t>. The solution has slightly low mass flow and pressure ratio. </a:t>
            </a:r>
          </a:p>
          <a:p>
            <a:pPr hangingPunct="0"/>
            <a:endParaRPr lang="en-GB" sz="1600" dirty="0" smtClean="0"/>
          </a:p>
          <a:p>
            <a:pPr hangingPunct="0"/>
            <a:r>
              <a:rPr lang="en-GB" sz="1600" dirty="0" smtClean="0"/>
              <a:t>M	Increase the guess of deviation angles to increase the pressure ratio. Increase </a:t>
            </a:r>
            <a:r>
              <a:rPr lang="en-GB" sz="1600" dirty="0" smtClean="0"/>
              <a:t>the</a:t>
            </a:r>
            <a:endParaRPr lang="en-GB" sz="1600" dirty="0" smtClean="0"/>
          </a:p>
          <a:p>
            <a:pPr hangingPunct="0"/>
            <a:r>
              <a:rPr lang="en-GB" sz="1600" dirty="0" smtClean="0"/>
              <a:t>	blade </a:t>
            </a:r>
            <a:r>
              <a:rPr lang="en-GB" sz="1600" dirty="0" smtClean="0"/>
              <a:t>thickness and blade numbers. Several runs to obtain flow and pressure </a:t>
            </a:r>
            <a:r>
              <a:rPr lang="en-GB" sz="1600" dirty="0" smtClean="0"/>
              <a:t>ratio	close </a:t>
            </a:r>
            <a:r>
              <a:rPr lang="en-GB" sz="1600" dirty="0" smtClean="0"/>
              <a:t>to the specified values. </a:t>
            </a:r>
          </a:p>
          <a:p>
            <a:pPr hangingPunct="0"/>
            <a:endParaRPr lang="en-GB" sz="1600" dirty="0" smtClean="0"/>
          </a:p>
          <a:p>
            <a:pPr hangingPunct="0"/>
            <a:r>
              <a:rPr lang="en-GB" sz="1600" dirty="0" smtClean="0"/>
              <a:t>M	The blades are mid-loaded. Move the point of maximum thickness and point </a:t>
            </a:r>
            <a:r>
              <a:rPr lang="en-GB" sz="1600" dirty="0" smtClean="0"/>
              <a:t>of</a:t>
            </a:r>
            <a:r>
              <a:rPr lang="en-GB" sz="1600" dirty="0" smtClean="0"/>
              <a:t> 	</a:t>
            </a:r>
            <a:r>
              <a:rPr lang="en-GB" sz="1600" dirty="0" smtClean="0"/>
              <a:t>maximum </a:t>
            </a:r>
            <a:r>
              <a:rPr lang="en-GB" sz="1600" dirty="0" smtClean="0"/>
              <a:t>camber forwards to obtain more fore-loaded blades. Reduce the </a:t>
            </a:r>
            <a:r>
              <a:rPr lang="en-GB" sz="1600" dirty="0" smtClean="0"/>
              <a:t>trailing</a:t>
            </a:r>
            <a:endParaRPr lang="en-GB" sz="1600" dirty="0" smtClean="0"/>
          </a:p>
          <a:p>
            <a:pPr hangingPunct="0"/>
            <a:r>
              <a:rPr lang="en-GB" sz="1600" dirty="0" smtClean="0"/>
              <a:t>	edge </a:t>
            </a:r>
            <a:r>
              <a:rPr lang="en-GB" sz="1600" dirty="0" smtClean="0"/>
              <a:t>thickness. Several runs to obtain the required mass flow and pressure ratio.</a:t>
            </a:r>
          </a:p>
          <a:p>
            <a:pPr hangingPunct="0"/>
            <a:endParaRPr lang="en-GB" sz="1600" dirty="0" smtClean="0"/>
          </a:p>
          <a:p>
            <a:pPr hangingPunct="0"/>
            <a:r>
              <a:rPr lang="en-GB" sz="1600" dirty="0" smtClean="0"/>
              <a:t>M	Move the point of maximum camber slightly further forwards. The blades now </a:t>
            </a:r>
            <a:r>
              <a:rPr lang="en-GB" sz="1600" dirty="0" smtClean="0"/>
              <a:t>have</a:t>
            </a:r>
            <a:endParaRPr lang="en-GB" sz="1600" dirty="0" smtClean="0"/>
          </a:p>
          <a:p>
            <a:pPr hangingPunct="0"/>
            <a:r>
              <a:rPr lang="en-GB" sz="1600" dirty="0" smtClean="0"/>
              <a:t>	good </a:t>
            </a:r>
            <a:r>
              <a:rPr lang="en-GB" sz="1600" dirty="0" smtClean="0"/>
              <a:t>surface pressure distributions but there are high incidences on some </a:t>
            </a:r>
            <a:r>
              <a:rPr lang="en-GB" sz="1600" dirty="0" smtClean="0"/>
              <a:t>sections.</a:t>
            </a:r>
            <a:endParaRPr lang="en-GB" sz="1600" dirty="0" smtClean="0"/>
          </a:p>
          <a:p>
            <a:pPr hangingPunct="0"/>
            <a:r>
              <a:rPr lang="en-GB" sz="1600" dirty="0" smtClean="0"/>
              <a:t>	Adjust </a:t>
            </a:r>
            <a:r>
              <a:rPr lang="en-GB" sz="1600" dirty="0" smtClean="0"/>
              <a:t>the average incidence angles for each row. Several runs.</a:t>
            </a:r>
          </a:p>
          <a:p>
            <a:pPr hangingPunct="0"/>
            <a:endParaRPr lang="en-GB" sz="1600" dirty="0" smtClean="0"/>
          </a:p>
          <a:p>
            <a:pPr hangingPunct="0"/>
            <a:r>
              <a:rPr lang="en-GB" sz="2000" dirty="0" smtClean="0">
                <a:solidFill>
                  <a:srgbClr val="FF0000"/>
                </a:solidFill>
              </a:rPr>
              <a:t>Total about 12  3D runs. Each run takes about 12 minutes on a single processor.</a:t>
            </a:r>
          </a:p>
          <a:p>
            <a:pPr hangingPunct="0"/>
            <a:endParaRPr lang="en-GB" sz="1600" dirty="0" smtClean="0"/>
          </a:p>
          <a:p>
            <a:endParaRPr lang="en-GB" sz="1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initial-sls.jpg"/>
          <p:cNvPicPr>
            <a:picLocks noChangeAspect="1"/>
          </p:cNvPicPr>
          <p:nvPr/>
        </p:nvPicPr>
        <p:blipFill>
          <a:blip r:embed="rId2"/>
          <a:stretch>
            <a:fillRect/>
          </a:stretch>
        </p:blipFill>
        <p:spPr>
          <a:xfrm>
            <a:off x="1669141" y="974208"/>
            <a:ext cx="5479143" cy="1935124"/>
          </a:xfrm>
          <a:prstGeom prst="rect">
            <a:avLst/>
          </a:prstGeom>
        </p:spPr>
      </p:pic>
      <p:pic>
        <p:nvPicPr>
          <p:cNvPr id="5" name="Picture 4" descr="initial-machs.jpg"/>
          <p:cNvPicPr>
            <a:picLocks noChangeAspect="1"/>
          </p:cNvPicPr>
          <p:nvPr/>
        </p:nvPicPr>
        <p:blipFill>
          <a:blip r:embed="rId3"/>
          <a:stretch>
            <a:fillRect/>
          </a:stretch>
        </p:blipFill>
        <p:spPr>
          <a:xfrm>
            <a:off x="1369787" y="3093998"/>
            <a:ext cx="6021311" cy="3338286"/>
          </a:xfrm>
          <a:prstGeom prst="rect">
            <a:avLst/>
          </a:prstGeom>
        </p:spPr>
      </p:pic>
      <p:sp>
        <p:nvSpPr>
          <p:cNvPr id="6" name="TextBox 5"/>
          <p:cNvSpPr txBox="1"/>
          <p:nvPr/>
        </p:nvSpPr>
        <p:spPr>
          <a:xfrm>
            <a:off x="4635499" y="2379599"/>
            <a:ext cx="3891643" cy="369332"/>
          </a:xfrm>
          <a:prstGeom prst="rect">
            <a:avLst/>
          </a:prstGeom>
          <a:noFill/>
        </p:spPr>
        <p:txBody>
          <a:bodyPr wrap="square" rtlCol="0">
            <a:spAutoFit/>
          </a:bodyPr>
          <a:lstStyle/>
          <a:p>
            <a:r>
              <a:rPr lang="en-GB" dirty="0" err="1" smtClean="0"/>
              <a:t>Meridional</a:t>
            </a:r>
            <a:r>
              <a:rPr lang="en-GB" dirty="0" smtClean="0"/>
              <a:t> view with streamlines</a:t>
            </a:r>
            <a:endParaRPr lang="en-GB" dirty="0"/>
          </a:p>
        </p:txBody>
      </p:sp>
      <p:sp>
        <p:nvSpPr>
          <p:cNvPr id="8" name="TextBox 7"/>
          <p:cNvSpPr txBox="1"/>
          <p:nvPr/>
        </p:nvSpPr>
        <p:spPr>
          <a:xfrm>
            <a:off x="970644" y="344714"/>
            <a:ext cx="7311570" cy="461665"/>
          </a:xfrm>
          <a:prstGeom prst="rect">
            <a:avLst/>
          </a:prstGeom>
          <a:noFill/>
        </p:spPr>
        <p:txBody>
          <a:bodyPr wrap="square" rtlCol="0">
            <a:spAutoFit/>
          </a:bodyPr>
          <a:lstStyle/>
          <a:p>
            <a:r>
              <a:rPr lang="en-GB" sz="2400" dirty="0" smtClean="0">
                <a:solidFill>
                  <a:srgbClr val="FF0000"/>
                </a:solidFill>
              </a:rPr>
              <a:t>Results from the FIRST run using MEANGEN alone.</a:t>
            </a:r>
            <a:endParaRPr lang="en-GB" sz="2400" dirty="0">
              <a:solidFill>
                <a:srgbClr val="FF0000"/>
              </a:solidFill>
            </a:endParaRPr>
          </a:p>
        </p:txBody>
      </p:sp>
      <p:sp>
        <p:nvSpPr>
          <p:cNvPr id="7" name="TextBox 6"/>
          <p:cNvSpPr txBox="1"/>
          <p:nvPr/>
        </p:nvSpPr>
        <p:spPr>
          <a:xfrm>
            <a:off x="2490107" y="6062952"/>
            <a:ext cx="3038927" cy="369332"/>
          </a:xfrm>
          <a:prstGeom prst="rect">
            <a:avLst/>
          </a:prstGeom>
          <a:solidFill>
            <a:schemeClr val="bg1"/>
          </a:solidFill>
        </p:spPr>
        <p:txBody>
          <a:bodyPr wrap="square" rtlCol="0">
            <a:spAutoFit/>
          </a:bodyPr>
          <a:lstStyle/>
          <a:p>
            <a:r>
              <a:rPr lang="en-GB" dirty="0" smtClean="0"/>
              <a:t>Mid-span Mach numbers</a:t>
            </a:r>
            <a:endParaRPr lang="en-GB"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489857" y="145143"/>
            <a:ext cx="8019142" cy="6432532"/>
          </a:xfrm>
          <a:prstGeom prst="rect">
            <a:avLst/>
          </a:prstGeom>
          <a:noFill/>
        </p:spPr>
        <p:txBody>
          <a:bodyPr wrap="square" rtlCol="0">
            <a:spAutoFit/>
          </a:bodyPr>
          <a:lstStyle/>
          <a:p>
            <a:pPr hangingPunct="0"/>
            <a:r>
              <a:rPr lang="en-GB" sz="2000" dirty="0" smtClean="0">
                <a:solidFill>
                  <a:srgbClr val="FF0000"/>
                </a:solidFill>
              </a:rPr>
              <a:t>Now make further changes by editing the STAGEN input file to refine the blade sections and adjust the incidences along the span</a:t>
            </a:r>
          </a:p>
          <a:p>
            <a:pPr hangingPunct="0"/>
            <a:endParaRPr lang="en-GB" sz="1600" dirty="0" smtClean="0"/>
          </a:p>
          <a:p>
            <a:pPr hangingPunct="0"/>
            <a:r>
              <a:rPr lang="en-GB" sz="1600" dirty="0" smtClean="0"/>
              <a:t>S	Change to a finer 55x140x55 point grid with tip gaps on all rotors, 5 cells in </a:t>
            </a:r>
            <a:r>
              <a:rPr lang="en-GB" sz="1600" dirty="0" smtClean="0"/>
              <a:t>each</a:t>
            </a:r>
            <a:r>
              <a:rPr lang="en-GB" sz="1600" dirty="0" smtClean="0"/>
              <a:t> 	</a:t>
            </a:r>
            <a:r>
              <a:rPr lang="en-GB" sz="1600" dirty="0" smtClean="0"/>
              <a:t>tip </a:t>
            </a:r>
            <a:r>
              <a:rPr lang="en-GB" sz="1600" dirty="0" smtClean="0"/>
              <a:t>gap. Adjust the incidence angles along the span. Rotor 3 is most highly </a:t>
            </a:r>
            <a:r>
              <a:rPr lang="en-GB" sz="1600" dirty="0" smtClean="0"/>
              <a:t>loaded</a:t>
            </a:r>
            <a:endParaRPr lang="en-GB" sz="1600" dirty="0" smtClean="0"/>
          </a:p>
          <a:p>
            <a:pPr hangingPunct="0"/>
            <a:r>
              <a:rPr lang="en-GB" sz="1600" dirty="0" smtClean="0"/>
              <a:t>	so </a:t>
            </a:r>
            <a:r>
              <a:rPr lang="en-GB" sz="1600" dirty="0" smtClean="0"/>
              <a:t>increase its blade numbers. Several runs.</a:t>
            </a:r>
          </a:p>
          <a:p>
            <a:pPr hangingPunct="0"/>
            <a:endParaRPr lang="en-GB" sz="1600" dirty="0" smtClean="0"/>
          </a:p>
          <a:p>
            <a:pPr hangingPunct="0"/>
            <a:r>
              <a:rPr lang="en-GB" sz="1600" dirty="0" smtClean="0"/>
              <a:t>S	Add hub shroud leakages on all stators. Adjust incidences. Several runs.</a:t>
            </a:r>
          </a:p>
          <a:p>
            <a:pPr hangingPunct="0"/>
            <a:endParaRPr lang="en-GB" sz="1600" dirty="0" smtClean="0"/>
          </a:p>
          <a:p>
            <a:pPr hangingPunct="0"/>
            <a:r>
              <a:rPr lang="en-GB" sz="1600" dirty="0" smtClean="0"/>
              <a:t>S	</a:t>
            </a:r>
            <a:r>
              <a:rPr lang="en-US" sz="1600" dirty="0" smtClean="0"/>
              <a:t>Bow all stators, with pressure surfaces leaned towards the </a:t>
            </a:r>
            <a:r>
              <a:rPr lang="en-US" sz="1600" dirty="0" err="1" smtClean="0"/>
              <a:t>endwalls</a:t>
            </a:r>
            <a:r>
              <a:rPr lang="en-US" sz="1600" dirty="0" smtClean="0"/>
              <a:t>, to reduce 	</a:t>
            </a:r>
            <a:r>
              <a:rPr lang="en-US" sz="1600" dirty="0" err="1" smtClean="0"/>
              <a:t>endwall</a:t>
            </a:r>
            <a:r>
              <a:rPr lang="en-US" sz="1600" dirty="0" smtClean="0"/>
              <a:t> loadings. Re-adjust the incidences. The performance is now very close to 	specification with a predicted isentropic efficiency of 91.5% .</a:t>
            </a:r>
          </a:p>
          <a:p>
            <a:pPr hangingPunct="0"/>
            <a:endParaRPr lang="en-GB" sz="1600" dirty="0" smtClean="0"/>
          </a:p>
          <a:p>
            <a:pPr hangingPunct="0"/>
            <a:r>
              <a:rPr lang="en-GB" sz="1600" dirty="0" smtClean="0"/>
              <a:t>S	To improve the stall margin add forwards sweep at all rotor tips by increasing </a:t>
            </a:r>
            <a:r>
              <a:rPr lang="en-GB" sz="1600" dirty="0" smtClean="0"/>
              <a:t>the</a:t>
            </a:r>
            <a:endParaRPr lang="en-GB" sz="1600" dirty="0" smtClean="0"/>
          </a:p>
          <a:p>
            <a:pPr hangingPunct="0"/>
            <a:r>
              <a:rPr lang="en-GB" sz="1600" dirty="0" smtClean="0"/>
              <a:t>	chord </a:t>
            </a:r>
            <a:r>
              <a:rPr lang="en-GB" sz="1600" dirty="0" smtClean="0"/>
              <a:t>by 15% with a fixed trailing edge location. </a:t>
            </a:r>
          </a:p>
          <a:p>
            <a:pPr hangingPunct="0"/>
            <a:endParaRPr lang="en-GB" sz="1600" dirty="0" smtClean="0"/>
          </a:p>
          <a:p>
            <a:pPr hangingPunct="0"/>
            <a:r>
              <a:rPr lang="en-GB" sz="1600" dirty="0" smtClean="0"/>
              <a:t>S	Further refine the blade incidences. Several runs.</a:t>
            </a:r>
          </a:p>
          <a:p>
            <a:pPr hangingPunct="0"/>
            <a:endParaRPr lang="en-GB" sz="1600" dirty="0" smtClean="0"/>
          </a:p>
          <a:p>
            <a:pPr hangingPunct="0"/>
            <a:r>
              <a:rPr lang="en-GB" sz="1600" dirty="0" smtClean="0"/>
              <a:t>S	Run a characteristic from choke to stall. </a:t>
            </a:r>
          </a:p>
          <a:p>
            <a:pPr hangingPunct="0"/>
            <a:endParaRPr lang="en-GB" sz="1600" dirty="0" smtClean="0"/>
          </a:p>
          <a:p>
            <a:pPr hangingPunct="0"/>
            <a:r>
              <a:rPr lang="en-GB" sz="1600" dirty="0" smtClean="0"/>
              <a:t>S	Run a very fine grid solution, 83x299x83 points per row, at the design point </a:t>
            </a:r>
            <a:r>
              <a:rPr lang="en-GB" sz="1600" dirty="0" smtClean="0"/>
              <a:t>to</a:t>
            </a:r>
            <a:endParaRPr lang="en-GB" sz="1600" dirty="0" smtClean="0"/>
          </a:p>
          <a:p>
            <a:pPr hangingPunct="0"/>
            <a:r>
              <a:rPr lang="en-GB" sz="1600" dirty="0" smtClean="0"/>
              <a:t>	check </a:t>
            </a:r>
            <a:r>
              <a:rPr lang="en-GB" sz="1600" dirty="0" smtClean="0"/>
              <a:t>for any grid sensitivity. The mass flow and pressure ratio each </a:t>
            </a:r>
            <a:r>
              <a:rPr lang="en-GB" sz="1600" dirty="0" smtClean="0"/>
              <a:t>changed</a:t>
            </a:r>
            <a:endParaRPr lang="en-GB" sz="1600" dirty="0" smtClean="0"/>
          </a:p>
          <a:p>
            <a:pPr hangingPunct="0"/>
            <a:r>
              <a:rPr lang="en-GB" sz="1600" dirty="0" smtClean="0"/>
              <a:t>	by </a:t>
            </a:r>
            <a:r>
              <a:rPr lang="en-GB" sz="1600" dirty="0" smtClean="0"/>
              <a:t>about 0.1% and the efficiency was 0.4% lower. </a:t>
            </a:r>
          </a:p>
          <a:p>
            <a:pPr hangingPunct="0"/>
            <a:r>
              <a:rPr lang="en-GB" dirty="0" smtClean="0">
                <a:solidFill>
                  <a:srgbClr val="FF0000"/>
                </a:solidFill>
              </a:rPr>
              <a:t>Total about 17 3D runs, each taking about 30 minutes when starting from the previous solution.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compr-layout+entpy.jpg"/>
          <p:cNvPicPr>
            <a:picLocks noChangeAspect="1"/>
          </p:cNvPicPr>
          <p:nvPr/>
        </p:nvPicPr>
        <p:blipFill>
          <a:blip r:embed="rId2"/>
          <a:stretch>
            <a:fillRect/>
          </a:stretch>
        </p:blipFill>
        <p:spPr>
          <a:xfrm>
            <a:off x="1775037" y="722308"/>
            <a:ext cx="5817749" cy="2096556"/>
          </a:xfrm>
          <a:prstGeom prst="rect">
            <a:avLst/>
          </a:prstGeom>
        </p:spPr>
      </p:pic>
      <p:pic>
        <p:nvPicPr>
          <p:cNvPr id="4" name="Picture 3" descr="compr-mach-conts.jpg"/>
          <p:cNvPicPr>
            <a:picLocks noChangeAspect="1"/>
          </p:cNvPicPr>
          <p:nvPr/>
        </p:nvPicPr>
        <p:blipFill>
          <a:blip r:embed="rId3"/>
          <a:stretch>
            <a:fillRect/>
          </a:stretch>
        </p:blipFill>
        <p:spPr>
          <a:xfrm>
            <a:off x="2013858" y="2818863"/>
            <a:ext cx="6076508" cy="3924747"/>
          </a:xfrm>
          <a:prstGeom prst="rect">
            <a:avLst/>
          </a:prstGeom>
        </p:spPr>
      </p:pic>
      <p:sp>
        <p:nvSpPr>
          <p:cNvPr id="5" name="TextBox 4"/>
          <p:cNvSpPr txBox="1"/>
          <p:nvPr/>
        </p:nvSpPr>
        <p:spPr>
          <a:xfrm>
            <a:off x="3090025" y="2508009"/>
            <a:ext cx="4005180" cy="369332"/>
          </a:xfrm>
          <a:prstGeom prst="rect">
            <a:avLst/>
          </a:prstGeom>
          <a:noFill/>
        </p:spPr>
        <p:txBody>
          <a:bodyPr wrap="square" rtlCol="0">
            <a:spAutoFit/>
          </a:bodyPr>
          <a:lstStyle/>
          <a:p>
            <a:r>
              <a:rPr lang="en-GB" dirty="0" err="1" smtClean="0"/>
              <a:t>Meridional</a:t>
            </a:r>
            <a:r>
              <a:rPr lang="en-GB" dirty="0" smtClean="0"/>
              <a:t> view with entropy contours</a:t>
            </a:r>
            <a:endParaRPr lang="en-GB" dirty="0"/>
          </a:p>
        </p:txBody>
      </p:sp>
      <p:sp>
        <p:nvSpPr>
          <p:cNvPr id="6" name="TextBox 5"/>
          <p:cNvSpPr txBox="1"/>
          <p:nvPr/>
        </p:nvSpPr>
        <p:spPr>
          <a:xfrm>
            <a:off x="2013858" y="6096738"/>
            <a:ext cx="2766786" cy="369332"/>
          </a:xfrm>
          <a:prstGeom prst="rect">
            <a:avLst/>
          </a:prstGeom>
          <a:noFill/>
        </p:spPr>
        <p:txBody>
          <a:bodyPr wrap="square" rtlCol="0">
            <a:spAutoFit/>
          </a:bodyPr>
          <a:lstStyle/>
          <a:p>
            <a:r>
              <a:rPr lang="en-GB" dirty="0" smtClean="0"/>
              <a:t>Mid-span Mach numbers</a:t>
            </a:r>
            <a:endParaRPr lang="en-GB" dirty="0"/>
          </a:p>
        </p:txBody>
      </p:sp>
      <p:sp>
        <p:nvSpPr>
          <p:cNvPr id="7" name="TextBox 6"/>
          <p:cNvSpPr txBox="1"/>
          <p:nvPr/>
        </p:nvSpPr>
        <p:spPr>
          <a:xfrm>
            <a:off x="2494644" y="132024"/>
            <a:ext cx="5098142" cy="461665"/>
          </a:xfrm>
          <a:prstGeom prst="rect">
            <a:avLst/>
          </a:prstGeom>
          <a:noFill/>
        </p:spPr>
        <p:txBody>
          <a:bodyPr wrap="square" rtlCol="0">
            <a:spAutoFit/>
          </a:bodyPr>
          <a:lstStyle/>
          <a:p>
            <a:r>
              <a:rPr lang="en-GB" sz="2400" dirty="0" smtClean="0">
                <a:solidFill>
                  <a:srgbClr val="FF0000"/>
                </a:solidFill>
              </a:rPr>
              <a:t>Details of the final design</a:t>
            </a:r>
            <a:endParaRPr lang="en-GB" sz="2400" dirty="0">
              <a:solidFill>
                <a:srgbClr val="FF0000"/>
              </a:solidFill>
            </a:endParaRPr>
          </a:p>
        </p:txBody>
      </p:sp>
      <p:pic>
        <p:nvPicPr>
          <p:cNvPr id="8" name="Picture 7"/>
          <p:cNvPicPr/>
          <p:nvPr/>
        </p:nvPicPr>
        <mc:AlternateContent>
          <mc:Choice xmlns:ma="http://schemas.microsoft.com/office/mac/drawingml/2008/main" Requires="ma">
            <p:blipFill>
              <a:blip r:embed="rId4"/>
              <a:srcRect t="9313" b="38717"/>
              <a:stretch>
                <a:fillRect/>
              </a:stretch>
            </p:blipFill>
          </mc:Choice>
          <mc:Fallback>
            <p:blipFill>
              <a:blip r:embed="rId5"/>
              <a:srcRect t="9313" b="38717"/>
              <a:stretch>
                <a:fillRect/>
              </a:stretch>
            </p:blipFill>
          </mc:Fallback>
        </mc:AlternateContent>
        <p:spPr bwMode="auto">
          <a:xfrm>
            <a:off x="7922860" y="4489925"/>
            <a:ext cx="995161" cy="1791479"/>
          </a:xfrm>
          <a:prstGeom prst="rect">
            <a:avLst/>
          </a:prstGeom>
          <a:solidFill>
            <a:schemeClr val="bg1"/>
          </a:solidFill>
          <a:ln w="9525">
            <a:noFill/>
            <a:miter lim="800000"/>
            <a:headEnd/>
            <a:tailEnd/>
          </a:ln>
        </p:spPr>
      </p:pic>
      <p:sp>
        <p:nvSpPr>
          <p:cNvPr id="9" name="TextBox 8"/>
          <p:cNvSpPr txBox="1"/>
          <p:nvPr/>
        </p:nvSpPr>
        <p:spPr>
          <a:xfrm>
            <a:off x="7592786" y="2818863"/>
            <a:ext cx="497580" cy="1589030"/>
          </a:xfrm>
          <a:prstGeom prst="rect">
            <a:avLst/>
          </a:prstGeom>
          <a:solidFill>
            <a:schemeClr val="bg1"/>
          </a:solidFill>
        </p:spPr>
        <p:txBody>
          <a:bodyPr wrap="square" rtlCol="0">
            <a:spAutoFit/>
          </a:bodyPr>
          <a:lstStyle/>
          <a:p>
            <a:endParaRPr lang="en-GB"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chic-2.jpg"/>
          <p:cNvPicPr>
            <a:picLocks noChangeAspect="1"/>
          </p:cNvPicPr>
          <p:nvPr/>
        </p:nvPicPr>
        <p:blipFill>
          <a:blip r:embed="rId2"/>
          <a:stretch>
            <a:fillRect/>
          </a:stretch>
        </p:blipFill>
        <p:spPr>
          <a:xfrm>
            <a:off x="1061357" y="2997682"/>
            <a:ext cx="5470071" cy="3860318"/>
          </a:xfrm>
          <a:prstGeom prst="rect">
            <a:avLst/>
          </a:prstGeom>
        </p:spPr>
      </p:pic>
      <p:pic>
        <p:nvPicPr>
          <p:cNvPr id="2" name="Picture 1" descr="compr-surface-press.jpg"/>
          <p:cNvPicPr>
            <a:picLocks noChangeAspect="1"/>
          </p:cNvPicPr>
          <p:nvPr/>
        </p:nvPicPr>
        <p:blipFill>
          <a:blip r:embed="rId3"/>
          <a:stretch>
            <a:fillRect/>
          </a:stretch>
        </p:blipFill>
        <p:spPr>
          <a:xfrm>
            <a:off x="1224644" y="175250"/>
            <a:ext cx="4687690" cy="3308179"/>
          </a:xfrm>
          <a:prstGeom prst="rect">
            <a:avLst/>
          </a:prstGeom>
        </p:spPr>
      </p:pic>
      <p:sp>
        <p:nvSpPr>
          <p:cNvPr id="4" name="TextBox 3"/>
          <p:cNvSpPr txBox="1"/>
          <p:nvPr/>
        </p:nvSpPr>
        <p:spPr>
          <a:xfrm>
            <a:off x="5912334" y="1369786"/>
            <a:ext cx="3002643" cy="369332"/>
          </a:xfrm>
          <a:prstGeom prst="rect">
            <a:avLst/>
          </a:prstGeom>
          <a:noFill/>
        </p:spPr>
        <p:txBody>
          <a:bodyPr wrap="square" rtlCol="0">
            <a:spAutoFit/>
          </a:bodyPr>
          <a:lstStyle/>
          <a:p>
            <a:r>
              <a:rPr lang="en-GB" dirty="0" smtClean="0">
                <a:solidFill>
                  <a:srgbClr val="0000FF"/>
                </a:solidFill>
              </a:rPr>
              <a:t>Uniformly loaded blades</a:t>
            </a:r>
            <a:endParaRPr lang="en-GB" dirty="0">
              <a:solidFill>
                <a:srgbClr val="0000FF"/>
              </a:solidFill>
            </a:endParaRPr>
          </a:p>
        </p:txBody>
      </p:sp>
      <p:sp>
        <p:nvSpPr>
          <p:cNvPr id="5" name="TextBox 4"/>
          <p:cNvSpPr txBox="1"/>
          <p:nvPr/>
        </p:nvSpPr>
        <p:spPr>
          <a:xfrm>
            <a:off x="6429406" y="4045857"/>
            <a:ext cx="2714594" cy="923330"/>
          </a:xfrm>
          <a:prstGeom prst="rect">
            <a:avLst/>
          </a:prstGeom>
          <a:noFill/>
        </p:spPr>
        <p:txBody>
          <a:bodyPr wrap="square" rtlCol="0">
            <a:spAutoFit/>
          </a:bodyPr>
          <a:lstStyle/>
          <a:p>
            <a:r>
              <a:rPr lang="en-GB" dirty="0" smtClean="0">
                <a:solidFill>
                  <a:srgbClr val="0000FF"/>
                </a:solidFill>
              </a:rPr>
              <a:t>Pressure ratio and efficiency slightly exceed the design targets</a:t>
            </a:r>
            <a:endParaRPr lang="en-GB" dirty="0">
              <a:solidFill>
                <a:srgbClr val="0000FF"/>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716643" y="752929"/>
            <a:ext cx="7901214" cy="2862322"/>
          </a:xfrm>
          <a:prstGeom prst="rect">
            <a:avLst/>
          </a:prstGeom>
          <a:noFill/>
        </p:spPr>
        <p:txBody>
          <a:bodyPr wrap="square" rtlCol="0">
            <a:spAutoFit/>
          </a:bodyPr>
          <a:lstStyle/>
          <a:p>
            <a:r>
              <a:rPr lang="en-GB" sz="2000" dirty="0" smtClean="0"/>
              <a:t>I</a:t>
            </a:r>
            <a:r>
              <a:rPr lang="en-GB" sz="2000" dirty="0" smtClean="0">
                <a:solidFill>
                  <a:srgbClr val="FF0000"/>
                </a:solidFill>
              </a:rPr>
              <a:t>n total the design used about </a:t>
            </a:r>
            <a:r>
              <a:rPr lang="en-GB" sz="2000" dirty="0" smtClean="0">
                <a:solidFill>
                  <a:srgbClr val="FF0000"/>
                </a:solidFill>
              </a:rPr>
              <a:t>30  </a:t>
            </a:r>
            <a:r>
              <a:rPr lang="en-GB" sz="2000" dirty="0" smtClean="0">
                <a:solidFill>
                  <a:srgbClr val="FF0000"/>
                </a:solidFill>
              </a:rPr>
              <a:t>3D runs, requiring about 12 hours CPU time on a single processor of a LINUX desktop (home) computer.</a:t>
            </a:r>
          </a:p>
          <a:p>
            <a:endParaRPr lang="en-GB" sz="2000" dirty="0" smtClean="0"/>
          </a:p>
          <a:p>
            <a:r>
              <a:rPr lang="en-GB" sz="2000" dirty="0" smtClean="0">
                <a:solidFill>
                  <a:srgbClr val="0000FF"/>
                </a:solidFill>
              </a:rPr>
              <a:t>However, more time than this is necessary for “thinking” about what changes to make next.</a:t>
            </a:r>
          </a:p>
          <a:p>
            <a:endParaRPr lang="en-GB" sz="2000" dirty="0" smtClean="0"/>
          </a:p>
          <a:p>
            <a:r>
              <a:rPr lang="en-GB" sz="2000" dirty="0" smtClean="0">
                <a:solidFill>
                  <a:srgbClr val="008000"/>
                </a:solidFill>
              </a:rPr>
              <a:t>Allowing for this, the design could be completed in about 3 person days.</a:t>
            </a:r>
            <a:endParaRPr lang="en-GB" sz="2000" dirty="0">
              <a:solidFill>
                <a:srgbClr val="008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317500" y="344714"/>
            <a:ext cx="8518072" cy="5909311"/>
          </a:xfrm>
          <a:prstGeom prst="rect">
            <a:avLst/>
          </a:prstGeom>
          <a:noFill/>
        </p:spPr>
        <p:txBody>
          <a:bodyPr wrap="square" rtlCol="0">
            <a:spAutoFit/>
          </a:bodyPr>
          <a:lstStyle/>
          <a:p>
            <a:pPr algn="ctr"/>
            <a:r>
              <a:rPr lang="en-GB" sz="2800" dirty="0" smtClean="0">
                <a:solidFill>
                  <a:srgbClr val="FF0000"/>
                </a:solidFill>
              </a:rPr>
              <a:t>CONCLUSIONS</a:t>
            </a:r>
          </a:p>
          <a:p>
            <a:endParaRPr lang="en-GB" dirty="0" smtClean="0"/>
          </a:p>
          <a:p>
            <a:r>
              <a:rPr lang="en-GB" sz="2000" dirty="0" smtClean="0">
                <a:solidFill>
                  <a:srgbClr val="0000FF"/>
                </a:solidFill>
              </a:rPr>
              <a:t>The design system is relatively simple, easy to use and fast to run.</a:t>
            </a:r>
          </a:p>
          <a:p>
            <a:endParaRPr lang="en-GB" sz="2000" dirty="0" smtClean="0"/>
          </a:p>
          <a:p>
            <a:r>
              <a:rPr lang="en-GB" sz="2000" dirty="0" smtClean="0">
                <a:solidFill>
                  <a:srgbClr val="008000"/>
                </a:solidFill>
              </a:rPr>
              <a:t>However, as with any design process, it requires an experienced user to know what geometrical changes are needed to produce the required flow behaviour. Repeated use of the design system is a good way of acquiring such experience.</a:t>
            </a:r>
          </a:p>
          <a:p>
            <a:endParaRPr lang="en-GB" sz="2000" dirty="0" smtClean="0"/>
          </a:p>
          <a:p>
            <a:r>
              <a:rPr lang="en-GB" sz="2000" dirty="0" smtClean="0"/>
              <a:t>MULTALL is a useful tool in its own right. It is simpler and faster than most CFD codes and some of the techniques used in it may be of use to other CFD developers.</a:t>
            </a:r>
          </a:p>
          <a:p>
            <a:endParaRPr lang="en-GB" sz="2000" dirty="0" smtClean="0"/>
          </a:p>
          <a:p>
            <a:endParaRPr lang="en-GB" sz="2000" dirty="0" smtClean="0"/>
          </a:p>
          <a:p>
            <a:endParaRPr lang="en-GB" sz="2000" dirty="0" smtClean="0"/>
          </a:p>
          <a:p>
            <a:endParaRPr lang="en-GB" dirty="0" smtClean="0"/>
          </a:p>
          <a:p>
            <a:r>
              <a:rPr lang="en-US" dirty="0" smtClean="0"/>
              <a:t/>
            </a:r>
            <a:br>
              <a:rPr lang="en-US" dirty="0" smtClean="0"/>
            </a:br>
            <a:endParaRPr lang="en-GB" dirty="0" smtClean="0"/>
          </a:p>
          <a:p>
            <a:endParaRPr lang="en-GB" dirty="0"/>
          </a:p>
        </p:txBody>
      </p:sp>
      <p:pic>
        <p:nvPicPr>
          <p:cNvPr id="3" name="Picture 2" descr="10stg-machs.jpg"/>
          <p:cNvPicPr>
            <a:picLocks noChangeAspect="1"/>
          </p:cNvPicPr>
          <p:nvPr/>
        </p:nvPicPr>
        <p:blipFill>
          <a:blip r:embed="rId2"/>
          <a:stretch>
            <a:fillRect/>
          </a:stretch>
        </p:blipFill>
        <p:spPr>
          <a:xfrm>
            <a:off x="317500" y="4227286"/>
            <a:ext cx="8220501" cy="2208167"/>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598714" y="751344"/>
            <a:ext cx="8545286" cy="4493538"/>
          </a:xfrm>
          <a:prstGeom prst="rect">
            <a:avLst/>
          </a:prstGeom>
        </p:spPr>
        <p:txBody>
          <a:bodyPr wrap="square">
            <a:spAutoFit/>
          </a:bodyPr>
          <a:lstStyle/>
          <a:p>
            <a:r>
              <a:rPr lang="en-GB" sz="2400" dirty="0" smtClean="0">
                <a:solidFill>
                  <a:srgbClr val="FF0000"/>
                </a:solidFill>
              </a:rPr>
              <a:t>The FORTRAN source codes, user manuals and sample data sets can be downloaded as a folder named ‘</a:t>
            </a:r>
            <a:r>
              <a:rPr lang="en-GB" sz="2400" dirty="0" err="1" smtClean="0">
                <a:solidFill>
                  <a:srgbClr val="FF0000"/>
                </a:solidFill>
              </a:rPr>
              <a:t>multall</a:t>
            </a:r>
            <a:r>
              <a:rPr lang="en-GB" sz="2400" dirty="0" smtClean="0">
                <a:solidFill>
                  <a:srgbClr val="FF0000"/>
                </a:solidFill>
              </a:rPr>
              <a:t>-open’ from ‘</a:t>
            </a:r>
            <a:r>
              <a:rPr lang="en-GB" sz="2400" dirty="0" err="1" smtClean="0">
                <a:solidFill>
                  <a:srgbClr val="FF0000"/>
                </a:solidFill>
              </a:rPr>
              <a:t>dropbox</a:t>
            </a:r>
            <a:r>
              <a:rPr lang="en-GB" sz="2400" dirty="0" smtClean="0">
                <a:solidFill>
                  <a:srgbClr val="FF0000"/>
                </a:solidFill>
              </a:rPr>
              <a:t>’ using the following link.</a:t>
            </a:r>
          </a:p>
          <a:p>
            <a:endParaRPr lang="en-GB" dirty="0" smtClean="0"/>
          </a:p>
          <a:p>
            <a:r>
              <a:rPr lang="en-US" sz="1600" u="sng" dirty="0" smtClean="0">
                <a:hlinkClick r:id="rId2"/>
              </a:rPr>
              <a:t>https://www.dropbox.com/sh/8i0jyxzjb57q4j4/AABD9GQ1MUFwUm5hMWFylucva?dl=0</a:t>
            </a:r>
            <a:endParaRPr lang="en-US" sz="1600" u="sng" dirty="0" smtClean="0"/>
          </a:p>
          <a:p>
            <a:endParaRPr lang="en-US" u="sng" dirty="0" smtClean="0"/>
          </a:p>
          <a:p>
            <a:r>
              <a:rPr lang="en-US" u="sng" dirty="0" smtClean="0"/>
              <a:t>You do not need a ‘</a:t>
            </a:r>
            <a:r>
              <a:rPr lang="en-US" u="sng" dirty="0" err="1" smtClean="0"/>
              <a:t>dropbox</a:t>
            </a:r>
            <a:r>
              <a:rPr lang="en-US" u="sng" dirty="0" smtClean="0"/>
              <a:t>’ account to access this.</a:t>
            </a:r>
          </a:p>
          <a:p>
            <a:endParaRPr lang="en-US" u="sng" dirty="0" smtClean="0"/>
          </a:p>
          <a:p>
            <a:pPr hangingPunct="0"/>
            <a:r>
              <a:rPr lang="en-GB" dirty="0" smtClean="0"/>
              <a:t>A brief description of the system and a copy of the link is also available on the web site</a:t>
            </a:r>
          </a:p>
          <a:p>
            <a:pPr hangingPunct="0"/>
            <a:endParaRPr lang="en-GB" dirty="0" smtClean="0"/>
          </a:p>
          <a:p>
            <a:pPr hangingPunct="0"/>
            <a:r>
              <a:rPr lang="en-US" dirty="0" err="1" smtClean="0">
                <a:solidFill>
                  <a:srgbClr val="0000FF"/>
                </a:solidFill>
              </a:rPr>
              <a:t>https://sites.google.com/view/multall-turbomachinery-design</a:t>
            </a:r>
            <a:endParaRPr lang="en-GB" dirty="0" smtClean="0">
              <a:solidFill>
                <a:srgbClr val="0000FF"/>
              </a:solidFill>
            </a:endParaRPr>
          </a:p>
          <a:p>
            <a:pPr hangingPunct="0"/>
            <a:r>
              <a:rPr lang="en-US" dirty="0" smtClean="0"/>
              <a:t> </a:t>
            </a:r>
            <a:endParaRPr lang="en-GB" dirty="0" smtClean="0"/>
          </a:p>
          <a:p>
            <a:pPr hangingPunct="0"/>
            <a:r>
              <a:rPr lang="en-US" dirty="0" smtClean="0"/>
              <a:t>Any future developments to the programs or changes to the link will be announced on this web site.</a:t>
            </a:r>
            <a:endParaRPr lang="en-GB"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689429" y="1043214"/>
            <a:ext cx="8182429" cy="4401204"/>
          </a:xfrm>
          <a:prstGeom prst="rect">
            <a:avLst/>
          </a:prstGeom>
        </p:spPr>
        <p:txBody>
          <a:bodyPr wrap="square">
            <a:spAutoFit/>
          </a:bodyPr>
          <a:lstStyle/>
          <a:p>
            <a:pPr marL="342900" indent="-342900" hangingPunct="0">
              <a:buAutoNum type="arabicPeriod"/>
            </a:pPr>
            <a:r>
              <a:rPr lang="en-US" sz="1400" dirty="0" smtClean="0"/>
              <a:t>Specify overall parameters such as mass flow rate, mean diameter, rotational speed, inlet flow conditions, exit pressure.</a:t>
            </a:r>
          </a:p>
          <a:p>
            <a:pPr marL="342900" indent="-342900" hangingPunct="0">
              <a:buAutoNum type="arabicPeriod"/>
            </a:pPr>
            <a:endParaRPr lang="en-GB" sz="1400" dirty="0" smtClean="0"/>
          </a:p>
          <a:p>
            <a:pPr marL="342900" indent="-342900" hangingPunct="0">
              <a:buAutoNum type="arabicPlain" startAt="2"/>
            </a:pPr>
            <a:r>
              <a:rPr lang="en-US" sz="1400" dirty="0" smtClean="0"/>
              <a:t>Perform </a:t>
            </a:r>
            <a:r>
              <a:rPr lang="en-US" sz="1400" dirty="0"/>
              <a:t>a one-dimensional mean-line calculation to</a:t>
            </a:r>
            <a:r>
              <a:rPr lang="en-US" sz="1400" dirty="0" smtClean="0"/>
              <a:t> obtain </a:t>
            </a:r>
            <a:r>
              <a:rPr lang="en-US" sz="1400" dirty="0"/>
              <a:t>the annulus shape and</a:t>
            </a:r>
            <a:r>
              <a:rPr lang="en-US" sz="1400" dirty="0" smtClean="0"/>
              <a:t> mid</a:t>
            </a:r>
            <a:r>
              <a:rPr lang="en-US" sz="1400" dirty="0"/>
              <a:t>-span blade angles</a:t>
            </a:r>
            <a:r>
              <a:rPr lang="en-US" sz="1400" dirty="0" smtClean="0"/>
              <a:t>.</a:t>
            </a:r>
          </a:p>
          <a:p>
            <a:pPr marL="342900" indent="-342900" hangingPunct="0">
              <a:buAutoNum type="arabicPlain" startAt="2"/>
            </a:pPr>
            <a:endParaRPr lang="en-GB" sz="1400" dirty="0" smtClean="0"/>
          </a:p>
          <a:p>
            <a:pPr marL="342900" indent="-342900" hangingPunct="0">
              <a:buAutoNum type="arabicPeriod" startAt="3"/>
            </a:pPr>
            <a:r>
              <a:rPr lang="en-US" sz="1400" dirty="0" smtClean="0"/>
              <a:t>Perform </a:t>
            </a:r>
            <a:r>
              <a:rPr lang="en-US" sz="1400" dirty="0"/>
              <a:t>a 2D </a:t>
            </a:r>
            <a:r>
              <a:rPr lang="en-US" sz="1400" dirty="0" err="1"/>
              <a:t>axisymmetric</a:t>
            </a:r>
            <a:r>
              <a:rPr lang="en-US" sz="1400" dirty="0"/>
              <a:t> </a:t>
            </a:r>
            <a:r>
              <a:rPr lang="en-US" sz="1400" dirty="0" err="1"/>
              <a:t>throughflow</a:t>
            </a:r>
            <a:r>
              <a:rPr lang="en-US" sz="1400" dirty="0"/>
              <a:t> calculation</a:t>
            </a:r>
            <a:r>
              <a:rPr lang="en-US" sz="1400" dirty="0" smtClean="0"/>
              <a:t> in </a:t>
            </a:r>
            <a:r>
              <a:rPr lang="en-US" sz="1400" dirty="0"/>
              <a:t>the inverse (design) mode to</a:t>
            </a:r>
            <a:r>
              <a:rPr lang="en-US" sz="1400" dirty="0" smtClean="0"/>
              <a:t> obtain </a:t>
            </a:r>
            <a:r>
              <a:rPr lang="en-US" sz="1400" dirty="0"/>
              <a:t>the variation of</a:t>
            </a:r>
            <a:r>
              <a:rPr lang="en-US" sz="1400" dirty="0" smtClean="0"/>
              <a:t> flow </a:t>
            </a:r>
            <a:r>
              <a:rPr lang="en-US" sz="1400" dirty="0"/>
              <a:t>angles along the span</a:t>
            </a:r>
            <a:r>
              <a:rPr lang="en-US" sz="1400" dirty="0" smtClean="0"/>
              <a:t>.</a:t>
            </a:r>
          </a:p>
          <a:p>
            <a:pPr marL="342900" indent="-342900" hangingPunct="0">
              <a:buAutoNum type="arabicPeriod" startAt="3"/>
            </a:pPr>
            <a:endParaRPr lang="en-GB" sz="1400" dirty="0" smtClean="0"/>
          </a:p>
          <a:p>
            <a:pPr marL="342900" indent="-342900" hangingPunct="0">
              <a:buAutoNum type="arabicPeriod" startAt="4"/>
            </a:pPr>
            <a:r>
              <a:rPr lang="en-US" sz="1400" dirty="0" smtClean="0"/>
              <a:t>Repeat </a:t>
            </a:r>
            <a:r>
              <a:rPr lang="en-US" sz="1400" dirty="0"/>
              <a:t>the </a:t>
            </a:r>
            <a:r>
              <a:rPr lang="en-US" sz="1400" dirty="0" err="1"/>
              <a:t>throughflow</a:t>
            </a:r>
            <a:r>
              <a:rPr lang="en-US" sz="1400" dirty="0"/>
              <a:t> calculation in</a:t>
            </a:r>
            <a:r>
              <a:rPr lang="en-US" sz="1400" dirty="0" smtClean="0"/>
              <a:t> the analysis mode</a:t>
            </a:r>
            <a:r>
              <a:rPr lang="en-US" sz="1400" dirty="0"/>
              <a:t> </a:t>
            </a:r>
            <a:r>
              <a:rPr lang="en-US" sz="1400" dirty="0" smtClean="0"/>
              <a:t>to </a:t>
            </a:r>
            <a:r>
              <a:rPr lang="en-US" sz="1400" dirty="0"/>
              <a:t>predict the blade losses,</a:t>
            </a:r>
            <a:r>
              <a:rPr lang="en-US" sz="1400" dirty="0" smtClean="0"/>
              <a:t> machine </a:t>
            </a:r>
            <a:r>
              <a:rPr lang="en-US" sz="1400" dirty="0"/>
              <a:t>efficiency and</a:t>
            </a:r>
            <a:r>
              <a:rPr lang="en-US" sz="1400" dirty="0" smtClean="0"/>
              <a:t> stream </a:t>
            </a:r>
            <a:r>
              <a:rPr lang="en-US" sz="1400" dirty="0"/>
              <a:t>surface thickness distributions</a:t>
            </a:r>
            <a:r>
              <a:rPr lang="en-US" sz="1400" dirty="0" smtClean="0"/>
              <a:t>.</a:t>
            </a:r>
          </a:p>
          <a:p>
            <a:pPr marL="342900" indent="-342900" hangingPunct="0">
              <a:buAutoNum type="arabicPeriod" startAt="4"/>
            </a:pPr>
            <a:endParaRPr lang="en-GB" sz="1400" dirty="0" smtClean="0"/>
          </a:p>
          <a:p>
            <a:pPr marL="342900" indent="-342900" hangingPunct="0">
              <a:buAutoNum type="arabicPeriod" startAt="5"/>
            </a:pPr>
            <a:r>
              <a:rPr lang="en-US" sz="1400" dirty="0" smtClean="0"/>
              <a:t>Perform </a:t>
            </a:r>
            <a:r>
              <a:rPr lang="en-US" sz="1400" dirty="0"/>
              <a:t>quasi-3D (Q3D) blade-to-blade calculations</a:t>
            </a:r>
            <a:r>
              <a:rPr lang="en-US" sz="1400" dirty="0" smtClean="0"/>
              <a:t> at </a:t>
            </a:r>
            <a:r>
              <a:rPr lang="en-US" sz="1400" dirty="0"/>
              <a:t>several </a:t>
            </a:r>
            <a:r>
              <a:rPr lang="en-US" sz="1400" dirty="0" err="1"/>
              <a:t>spanwise</a:t>
            </a:r>
            <a:r>
              <a:rPr lang="en-US" sz="1400" dirty="0"/>
              <a:t> sections</a:t>
            </a:r>
            <a:r>
              <a:rPr lang="en-US" sz="1400" dirty="0" smtClean="0"/>
              <a:t> 	on </a:t>
            </a:r>
            <a:r>
              <a:rPr lang="en-US" sz="1400" dirty="0"/>
              <a:t>each blade row to</a:t>
            </a:r>
            <a:r>
              <a:rPr lang="en-US" sz="1400" dirty="0" smtClean="0"/>
              <a:t> design </a:t>
            </a:r>
            <a:r>
              <a:rPr lang="en-US" sz="1400" dirty="0"/>
              <a:t>the blade shapes</a:t>
            </a:r>
            <a:r>
              <a:rPr lang="en-US" sz="1400" dirty="0" smtClean="0"/>
              <a:t>.</a:t>
            </a:r>
          </a:p>
          <a:p>
            <a:pPr marL="342900" indent="-342900" hangingPunct="0">
              <a:buAutoNum type="arabicPeriod" startAt="5"/>
            </a:pPr>
            <a:endParaRPr lang="en-GB" sz="1400" dirty="0" smtClean="0"/>
          </a:p>
          <a:p>
            <a:pPr marL="342900" indent="-342900" hangingPunct="0">
              <a:buAutoNum type="arabicPeriod" startAt="6"/>
            </a:pPr>
            <a:r>
              <a:rPr lang="en-US" sz="1400" dirty="0" smtClean="0"/>
              <a:t>Perform </a:t>
            </a:r>
            <a:r>
              <a:rPr lang="en-US" sz="1400" dirty="0"/>
              <a:t>relatively coarse grid, multistage, 3D, viscous</a:t>
            </a:r>
            <a:r>
              <a:rPr lang="en-US" sz="1400" dirty="0" smtClean="0"/>
              <a:t> calculations </a:t>
            </a:r>
            <a:r>
              <a:rPr lang="en-US" sz="1400" dirty="0"/>
              <a:t>for the main flow</a:t>
            </a:r>
            <a:r>
              <a:rPr lang="en-US" sz="1400" dirty="0" smtClean="0"/>
              <a:t> path </a:t>
            </a:r>
            <a:r>
              <a:rPr lang="en-US" sz="1400" dirty="0"/>
              <a:t>of the whole</a:t>
            </a:r>
            <a:r>
              <a:rPr lang="en-US" sz="1400" dirty="0" smtClean="0"/>
              <a:t> machine </a:t>
            </a:r>
            <a:r>
              <a:rPr lang="en-US" sz="1400" dirty="0"/>
              <a:t>to </a:t>
            </a:r>
            <a:r>
              <a:rPr lang="en-US" sz="1400" dirty="0" err="1"/>
              <a:t>optimise</a:t>
            </a:r>
            <a:r>
              <a:rPr lang="en-US" sz="1400" dirty="0"/>
              <a:t> the blade stacking</a:t>
            </a:r>
            <a:r>
              <a:rPr lang="en-US" sz="1400" dirty="0" smtClean="0"/>
              <a:t>.</a:t>
            </a:r>
          </a:p>
          <a:p>
            <a:pPr marL="342900" indent="-342900" hangingPunct="0">
              <a:buAutoNum type="arabicPeriod" startAt="6"/>
            </a:pPr>
            <a:endParaRPr lang="en-GB" sz="1400" dirty="0" smtClean="0"/>
          </a:p>
          <a:p>
            <a:pPr hangingPunct="0"/>
            <a:r>
              <a:rPr lang="en-US" sz="1400" dirty="0" smtClean="0"/>
              <a:t>7.   Perform </a:t>
            </a:r>
            <a:r>
              <a:rPr lang="en-US" sz="1400" dirty="0"/>
              <a:t>more detailed 3D calculations to include the</a:t>
            </a:r>
            <a:r>
              <a:rPr lang="en-US" sz="1400" dirty="0" smtClean="0"/>
              <a:t> effects </a:t>
            </a:r>
            <a:r>
              <a:rPr lang="en-US" sz="1400" dirty="0"/>
              <a:t>of leakage </a:t>
            </a:r>
            <a:r>
              <a:rPr lang="en-US" sz="1400" dirty="0" smtClean="0"/>
              <a:t>flows</a:t>
            </a:r>
            <a:r>
              <a:rPr lang="en-US" sz="1400" dirty="0"/>
              <a:t> </a:t>
            </a:r>
            <a:r>
              <a:rPr lang="en-US" sz="1400" dirty="0" err="1" smtClean="0"/>
              <a:t>endwall</a:t>
            </a:r>
            <a:r>
              <a:rPr lang="en-US" sz="1400" dirty="0"/>
              <a:t> </a:t>
            </a:r>
            <a:r>
              <a:rPr lang="en-US" sz="1400" dirty="0" smtClean="0"/>
              <a:t>bleeds and 	cavities and </a:t>
            </a:r>
            <a:r>
              <a:rPr lang="en-US" sz="1400" dirty="0"/>
              <a:t>coolant flows. These will give the final </a:t>
            </a:r>
            <a:r>
              <a:rPr lang="en-US" sz="1400" dirty="0" smtClean="0"/>
              <a:t>prediction</a:t>
            </a:r>
            <a:r>
              <a:rPr lang="en-US" sz="1400" dirty="0"/>
              <a:t> </a:t>
            </a:r>
            <a:r>
              <a:rPr lang="en-US" sz="1400" dirty="0" smtClean="0"/>
              <a:t>of 	machine </a:t>
            </a:r>
            <a:r>
              <a:rPr lang="en-US" sz="1400" dirty="0"/>
              <a:t>overall performance.</a:t>
            </a:r>
            <a:endParaRPr lang="en-GB" sz="1400" dirty="0"/>
          </a:p>
        </p:txBody>
      </p:sp>
      <p:sp>
        <p:nvSpPr>
          <p:cNvPr id="3" name="TextBox 2"/>
          <p:cNvSpPr txBox="1"/>
          <p:nvPr/>
        </p:nvSpPr>
        <p:spPr>
          <a:xfrm>
            <a:off x="689430" y="203955"/>
            <a:ext cx="7950498" cy="707886"/>
          </a:xfrm>
          <a:prstGeom prst="rect">
            <a:avLst/>
          </a:prstGeom>
          <a:noFill/>
        </p:spPr>
        <p:txBody>
          <a:bodyPr wrap="square" rtlCol="0">
            <a:spAutoFit/>
          </a:bodyPr>
          <a:lstStyle/>
          <a:p>
            <a:r>
              <a:rPr lang="en-GB" sz="2000" dirty="0" smtClean="0">
                <a:solidFill>
                  <a:srgbClr val="FF0000"/>
                </a:solidFill>
              </a:rPr>
              <a:t>A </a:t>
            </a:r>
            <a:r>
              <a:rPr lang="en-GB" sz="2000" dirty="0" err="1" smtClean="0">
                <a:solidFill>
                  <a:srgbClr val="FF0000"/>
                </a:solidFill>
              </a:rPr>
              <a:t>turbomachinery</a:t>
            </a:r>
            <a:r>
              <a:rPr lang="en-GB" sz="2000" dirty="0" smtClean="0">
                <a:solidFill>
                  <a:srgbClr val="FF0000"/>
                </a:solidFill>
              </a:rPr>
              <a:t> design system generally consists of the following steps</a:t>
            </a:r>
            <a:r>
              <a:rPr lang="en-GB" dirty="0" smtClean="0"/>
              <a:t>:</a:t>
            </a:r>
            <a:endParaRPr lang="en-GB" dirty="0"/>
          </a:p>
        </p:txBody>
      </p:sp>
      <p:sp>
        <p:nvSpPr>
          <p:cNvPr id="4" name="TextBox 3"/>
          <p:cNvSpPr txBox="1"/>
          <p:nvPr/>
        </p:nvSpPr>
        <p:spPr>
          <a:xfrm>
            <a:off x="888999" y="5814786"/>
            <a:ext cx="7438571" cy="707886"/>
          </a:xfrm>
          <a:prstGeom prst="rect">
            <a:avLst/>
          </a:prstGeom>
          <a:noFill/>
        </p:spPr>
        <p:txBody>
          <a:bodyPr wrap="square" rtlCol="0">
            <a:spAutoFit/>
          </a:bodyPr>
          <a:lstStyle/>
          <a:p>
            <a:r>
              <a:rPr lang="en-GB" sz="2000" dirty="0" smtClean="0">
                <a:solidFill>
                  <a:srgbClr val="FF0000"/>
                </a:solidFill>
              </a:rPr>
              <a:t>Each of these steps is likely to be repeated several times with returns to previous steps often being necessary.</a:t>
            </a:r>
            <a:endParaRPr lang="en-GB" sz="2000" dirty="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10stg-surfp.jpg"/>
          <p:cNvPicPr>
            <a:picLocks noChangeAspect="1"/>
          </p:cNvPicPr>
          <p:nvPr/>
        </p:nvPicPr>
        <p:blipFill>
          <a:blip r:embed="rId2"/>
          <a:stretch>
            <a:fillRect/>
          </a:stretch>
        </p:blipFill>
        <p:spPr>
          <a:xfrm>
            <a:off x="1841500" y="955852"/>
            <a:ext cx="4708072" cy="3880101"/>
          </a:xfrm>
          <a:prstGeom prst="rect">
            <a:avLst/>
          </a:prstGeom>
        </p:spPr>
      </p:pic>
      <p:pic>
        <p:nvPicPr>
          <p:cNvPr id="3" name="Picture 2" descr="10stg-entpy.jpg"/>
          <p:cNvPicPr>
            <a:picLocks noChangeAspect="1"/>
          </p:cNvPicPr>
          <p:nvPr/>
        </p:nvPicPr>
        <p:blipFill>
          <a:blip r:embed="rId3"/>
          <a:stretch>
            <a:fillRect/>
          </a:stretch>
        </p:blipFill>
        <p:spPr>
          <a:xfrm>
            <a:off x="807357" y="4835953"/>
            <a:ext cx="7375071" cy="1603276"/>
          </a:xfrm>
          <a:prstGeom prst="rect">
            <a:avLst/>
          </a:prstGeom>
        </p:spPr>
      </p:pic>
      <p:sp>
        <p:nvSpPr>
          <p:cNvPr id="4" name="TextBox 3"/>
          <p:cNvSpPr txBox="1"/>
          <p:nvPr/>
        </p:nvSpPr>
        <p:spPr>
          <a:xfrm>
            <a:off x="807357" y="353786"/>
            <a:ext cx="7819572" cy="461665"/>
          </a:xfrm>
          <a:prstGeom prst="rect">
            <a:avLst/>
          </a:prstGeom>
          <a:noFill/>
        </p:spPr>
        <p:txBody>
          <a:bodyPr wrap="square" rtlCol="0">
            <a:spAutoFit/>
          </a:bodyPr>
          <a:lstStyle/>
          <a:p>
            <a:r>
              <a:rPr lang="en-GB" sz="2400" dirty="0" smtClean="0"/>
              <a:t>10 stage compressor with overall pressure ratio 10:1  </a:t>
            </a:r>
            <a:endParaRPr lang="en-GB"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circle-le-grid.jpg"/>
          <p:cNvPicPr>
            <a:picLocks noChangeAspect="1"/>
          </p:cNvPicPr>
          <p:nvPr/>
        </p:nvPicPr>
        <p:blipFill>
          <a:blip r:embed="rId2"/>
          <a:stretch>
            <a:fillRect/>
          </a:stretch>
        </p:blipFill>
        <p:spPr>
          <a:xfrm>
            <a:off x="0" y="181084"/>
            <a:ext cx="3075214" cy="3330418"/>
          </a:xfrm>
          <a:prstGeom prst="rect">
            <a:avLst/>
          </a:prstGeom>
        </p:spPr>
      </p:pic>
      <p:pic>
        <p:nvPicPr>
          <p:cNvPr id="3" name="Picture 2" descr="circle-lowmach-contors.jpg"/>
          <p:cNvPicPr>
            <a:picLocks noChangeAspect="1"/>
          </p:cNvPicPr>
          <p:nvPr/>
        </p:nvPicPr>
        <p:blipFill>
          <a:blip r:embed="rId3"/>
          <a:stretch>
            <a:fillRect/>
          </a:stretch>
        </p:blipFill>
        <p:spPr>
          <a:xfrm>
            <a:off x="5597071" y="0"/>
            <a:ext cx="3277507" cy="3684608"/>
          </a:xfrm>
          <a:prstGeom prst="rect">
            <a:avLst/>
          </a:prstGeom>
        </p:spPr>
      </p:pic>
      <p:pic>
        <p:nvPicPr>
          <p:cNvPr id="4" name="Picture 3" descr="circle-lowmach-surfacemach.jpg"/>
          <p:cNvPicPr>
            <a:picLocks noChangeAspect="1"/>
          </p:cNvPicPr>
          <p:nvPr/>
        </p:nvPicPr>
        <p:blipFill>
          <a:blip r:embed="rId4"/>
          <a:stretch>
            <a:fillRect/>
          </a:stretch>
        </p:blipFill>
        <p:spPr>
          <a:xfrm>
            <a:off x="2131785" y="3563490"/>
            <a:ext cx="3826328" cy="3294510"/>
          </a:xfrm>
          <a:prstGeom prst="rect">
            <a:avLst/>
          </a:prstGeom>
        </p:spPr>
      </p:pic>
      <p:sp>
        <p:nvSpPr>
          <p:cNvPr id="5" name="TextBox 4"/>
          <p:cNvSpPr txBox="1"/>
          <p:nvPr/>
        </p:nvSpPr>
        <p:spPr>
          <a:xfrm>
            <a:off x="2331357" y="2340429"/>
            <a:ext cx="3410857" cy="923330"/>
          </a:xfrm>
          <a:prstGeom prst="rect">
            <a:avLst/>
          </a:prstGeom>
          <a:noFill/>
        </p:spPr>
        <p:txBody>
          <a:bodyPr wrap="square" rtlCol="0">
            <a:spAutoFit/>
          </a:bodyPr>
          <a:lstStyle/>
          <a:p>
            <a:r>
              <a:rPr lang="en-GB" dirty="0" smtClean="0"/>
              <a:t>Low Mach number flow around a cascade of cylinders. </a:t>
            </a:r>
          </a:p>
          <a:p>
            <a:r>
              <a:rPr lang="en-GB" dirty="0" smtClean="0"/>
              <a:t>Maximum Mach number = 0.08.</a:t>
            </a:r>
            <a:endParaRPr lang="en-GB"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waterpump-2.jpg"/>
          <p:cNvPicPr>
            <a:picLocks noChangeAspect="1"/>
          </p:cNvPicPr>
          <p:nvPr/>
        </p:nvPicPr>
        <p:blipFill>
          <a:blip r:embed="rId2"/>
          <a:stretch>
            <a:fillRect/>
          </a:stretch>
        </p:blipFill>
        <p:spPr>
          <a:xfrm>
            <a:off x="989693" y="544285"/>
            <a:ext cx="6565900" cy="4089400"/>
          </a:xfrm>
          <a:prstGeom prst="rect">
            <a:avLst/>
          </a:prstGeom>
        </p:spPr>
      </p:pic>
      <p:sp>
        <p:nvSpPr>
          <p:cNvPr id="4" name="TextBox 3"/>
          <p:cNvSpPr txBox="1"/>
          <p:nvPr/>
        </p:nvSpPr>
        <p:spPr>
          <a:xfrm>
            <a:off x="1478643" y="5273737"/>
            <a:ext cx="5886450" cy="369332"/>
          </a:xfrm>
          <a:prstGeom prst="rect">
            <a:avLst/>
          </a:prstGeom>
          <a:noFill/>
        </p:spPr>
        <p:txBody>
          <a:bodyPr wrap="square" rtlCol="0">
            <a:spAutoFit/>
          </a:bodyPr>
          <a:lstStyle/>
          <a:p>
            <a:r>
              <a:rPr lang="en-GB" dirty="0" smtClean="0"/>
              <a:t>Flow in a water pump. Contours of relative velocity.</a:t>
            </a:r>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508001" y="3102429"/>
            <a:ext cx="8073572" cy="1941286"/>
          </a:xfrm>
          <a:prstGeom prst="rect">
            <a:avLst/>
          </a:prstGeom>
          <a:solidFill>
            <a:srgbClr val="FF0000">
              <a:alpha val="54000"/>
            </a:srgbClr>
          </a:solidFill>
          <a:ln>
            <a:solidFill>
              <a:srgbClr val="CCFFCC"/>
            </a:solidFill>
          </a:ln>
        </p:spPr>
        <p:txBody>
          <a:bodyPr wrap="square" rtlCol="0">
            <a:spAutoFit/>
          </a:bodyPr>
          <a:lstStyle/>
          <a:p>
            <a:endParaRPr lang="en-GB" dirty="0"/>
          </a:p>
        </p:txBody>
      </p:sp>
      <p:sp>
        <p:nvSpPr>
          <p:cNvPr id="2" name="Rectangle 1"/>
          <p:cNvSpPr/>
          <p:nvPr/>
        </p:nvSpPr>
        <p:spPr>
          <a:xfrm>
            <a:off x="508001" y="1877786"/>
            <a:ext cx="8182429" cy="4401204"/>
          </a:xfrm>
          <a:prstGeom prst="rect">
            <a:avLst/>
          </a:prstGeom>
        </p:spPr>
        <p:txBody>
          <a:bodyPr wrap="square">
            <a:spAutoFit/>
          </a:bodyPr>
          <a:lstStyle/>
          <a:p>
            <a:pPr marL="342900" indent="-342900" hangingPunct="0">
              <a:buAutoNum type="arabicPeriod"/>
            </a:pPr>
            <a:r>
              <a:rPr lang="en-US" sz="1400" dirty="0" smtClean="0"/>
              <a:t>Specify overall parameters such as mass flow rate, mean diameter, rotational speed, inlet flow conditions, exit pressure.</a:t>
            </a:r>
          </a:p>
          <a:p>
            <a:pPr marL="342900" indent="-342900" hangingPunct="0">
              <a:buAutoNum type="arabicPeriod"/>
            </a:pPr>
            <a:endParaRPr lang="en-GB" sz="1400" dirty="0" smtClean="0"/>
          </a:p>
          <a:p>
            <a:pPr marL="342900" indent="-342900" hangingPunct="0">
              <a:buAutoNum type="arabicPlain" startAt="2"/>
            </a:pPr>
            <a:r>
              <a:rPr lang="en-US" sz="1400" dirty="0" smtClean="0"/>
              <a:t>Perform </a:t>
            </a:r>
            <a:r>
              <a:rPr lang="en-US" sz="1400" dirty="0"/>
              <a:t>a one-dimensional mean-line calculation to</a:t>
            </a:r>
            <a:r>
              <a:rPr lang="en-US" sz="1400" dirty="0" smtClean="0"/>
              <a:t> obtain </a:t>
            </a:r>
            <a:r>
              <a:rPr lang="en-US" sz="1400" dirty="0"/>
              <a:t>the annulus shape and</a:t>
            </a:r>
            <a:r>
              <a:rPr lang="en-US" sz="1400" dirty="0" smtClean="0"/>
              <a:t> mid</a:t>
            </a:r>
            <a:r>
              <a:rPr lang="en-US" sz="1400" dirty="0"/>
              <a:t>-span blade angles</a:t>
            </a:r>
            <a:r>
              <a:rPr lang="en-US" sz="1400" dirty="0" smtClean="0"/>
              <a:t>.</a:t>
            </a:r>
          </a:p>
          <a:p>
            <a:pPr marL="342900" indent="-342900" hangingPunct="0">
              <a:buAutoNum type="arabicPlain" startAt="2"/>
            </a:pPr>
            <a:endParaRPr lang="en-GB" sz="1400" dirty="0" smtClean="0"/>
          </a:p>
          <a:p>
            <a:pPr marL="342900" indent="-342900" hangingPunct="0">
              <a:buAutoNum type="arabicPeriod" startAt="3"/>
            </a:pPr>
            <a:r>
              <a:rPr lang="en-US" sz="1400" dirty="0" smtClean="0"/>
              <a:t>Perform </a:t>
            </a:r>
            <a:r>
              <a:rPr lang="en-US" sz="1400" dirty="0"/>
              <a:t>a 2D </a:t>
            </a:r>
            <a:r>
              <a:rPr lang="en-US" sz="1400" dirty="0" err="1"/>
              <a:t>axisymmetric</a:t>
            </a:r>
            <a:r>
              <a:rPr lang="en-US" sz="1400" dirty="0"/>
              <a:t> </a:t>
            </a:r>
            <a:r>
              <a:rPr lang="en-US" sz="1400" dirty="0" err="1"/>
              <a:t>throughflow</a:t>
            </a:r>
            <a:r>
              <a:rPr lang="en-US" sz="1400" dirty="0"/>
              <a:t> calculation</a:t>
            </a:r>
            <a:r>
              <a:rPr lang="en-US" sz="1400" dirty="0" smtClean="0"/>
              <a:t> in </a:t>
            </a:r>
            <a:r>
              <a:rPr lang="en-US" sz="1400" dirty="0"/>
              <a:t>the inverse (design) mode to</a:t>
            </a:r>
            <a:r>
              <a:rPr lang="en-US" sz="1400" dirty="0" smtClean="0"/>
              <a:t> obtain </a:t>
            </a:r>
            <a:r>
              <a:rPr lang="en-US" sz="1400" dirty="0"/>
              <a:t>the variation of</a:t>
            </a:r>
            <a:r>
              <a:rPr lang="en-US" sz="1400" dirty="0" smtClean="0"/>
              <a:t> flow </a:t>
            </a:r>
            <a:r>
              <a:rPr lang="en-US" sz="1400" dirty="0"/>
              <a:t>angles along the span</a:t>
            </a:r>
            <a:r>
              <a:rPr lang="en-US" sz="1400" dirty="0" smtClean="0"/>
              <a:t>.</a:t>
            </a:r>
          </a:p>
          <a:p>
            <a:pPr marL="342900" indent="-342900" hangingPunct="0">
              <a:buAutoNum type="arabicPeriod" startAt="3"/>
            </a:pPr>
            <a:endParaRPr lang="en-GB" sz="1400" dirty="0" smtClean="0"/>
          </a:p>
          <a:p>
            <a:pPr marL="342900" indent="-342900" hangingPunct="0">
              <a:buAutoNum type="arabicPeriod" startAt="4"/>
            </a:pPr>
            <a:r>
              <a:rPr lang="en-US" sz="1400" dirty="0" smtClean="0"/>
              <a:t>Repeat </a:t>
            </a:r>
            <a:r>
              <a:rPr lang="en-US" sz="1400" dirty="0"/>
              <a:t>the </a:t>
            </a:r>
            <a:r>
              <a:rPr lang="en-US" sz="1400" dirty="0" err="1"/>
              <a:t>throughflow</a:t>
            </a:r>
            <a:r>
              <a:rPr lang="en-US" sz="1400" dirty="0"/>
              <a:t> calculation in</a:t>
            </a:r>
            <a:r>
              <a:rPr lang="en-US" sz="1400" dirty="0" smtClean="0"/>
              <a:t> the analysis mode</a:t>
            </a:r>
            <a:r>
              <a:rPr lang="en-US" sz="1400" dirty="0"/>
              <a:t> </a:t>
            </a:r>
            <a:r>
              <a:rPr lang="en-US" sz="1400" dirty="0" smtClean="0"/>
              <a:t>to </a:t>
            </a:r>
            <a:r>
              <a:rPr lang="en-US" sz="1400" dirty="0"/>
              <a:t>predict the blade losses,</a:t>
            </a:r>
            <a:r>
              <a:rPr lang="en-US" sz="1400" dirty="0" smtClean="0"/>
              <a:t> machine </a:t>
            </a:r>
            <a:r>
              <a:rPr lang="en-US" sz="1400" dirty="0"/>
              <a:t>efficiency and</a:t>
            </a:r>
            <a:r>
              <a:rPr lang="en-US" sz="1400" dirty="0" smtClean="0"/>
              <a:t> stream </a:t>
            </a:r>
            <a:r>
              <a:rPr lang="en-US" sz="1400" dirty="0"/>
              <a:t>surface thickness distributions</a:t>
            </a:r>
            <a:r>
              <a:rPr lang="en-US" sz="1400" dirty="0" smtClean="0"/>
              <a:t>.</a:t>
            </a:r>
          </a:p>
          <a:p>
            <a:pPr marL="342900" indent="-342900" hangingPunct="0">
              <a:buAutoNum type="arabicPeriod" startAt="4"/>
            </a:pPr>
            <a:endParaRPr lang="en-GB" sz="1400" dirty="0" smtClean="0"/>
          </a:p>
          <a:p>
            <a:pPr marL="342900" indent="-342900" hangingPunct="0">
              <a:buAutoNum type="arabicPeriod" startAt="5"/>
            </a:pPr>
            <a:r>
              <a:rPr lang="en-US" sz="1400" dirty="0" smtClean="0"/>
              <a:t>Perform </a:t>
            </a:r>
            <a:r>
              <a:rPr lang="en-US" sz="1400" dirty="0"/>
              <a:t>quasi-3D (Q3D) blade-to-blade calculations</a:t>
            </a:r>
            <a:r>
              <a:rPr lang="en-US" sz="1400" dirty="0" smtClean="0"/>
              <a:t> at </a:t>
            </a:r>
            <a:r>
              <a:rPr lang="en-US" sz="1400" dirty="0"/>
              <a:t>several </a:t>
            </a:r>
            <a:r>
              <a:rPr lang="en-US" sz="1400" dirty="0" err="1"/>
              <a:t>spanwise</a:t>
            </a:r>
            <a:r>
              <a:rPr lang="en-US" sz="1400" dirty="0"/>
              <a:t> sections</a:t>
            </a:r>
            <a:r>
              <a:rPr lang="en-US" sz="1400" dirty="0" smtClean="0"/>
              <a:t> 	on </a:t>
            </a:r>
            <a:r>
              <a:rPr lang="en-US" sz="1400" dirty="0"/>
              <a:t>each blade row to</a:t>
            </a:r>
            <a:r>
              <a:rPr lang="en-US" sz="1400" dirty="0" smtClean="0"/>
              <a:t> design </a:t>
            </a:r>
            <a:r>
              <a:rPr lang="en-US" sz="1400" dirty="0"/>
              <a:t>the blade shapes</a:t>
            </a:r>
            <a:r>
              <a:rPr lang="en-US" sz="1400" dirty="0" smtClean="0"/>
              <a:t>.</a:t>
            </a:r>
          </a:p>
          <a:p>
            <a:pPr marL="342900" indent="-342900" hangingPunct="0">
              <a:buAutoNum type="arabicPeriod" startAt="5"/>
            </a:pPr>
            <a:endParaRPr lang="en-GB" sz="1400" dirty="0" smtClean="0">
              <a:solidFill>
                <a:srgbClr val="FF0000">
                  <a:alpha val="2000"/>
                </a:srgbClr>
              </a:solidFill>
            </a:endParaRPr>
          </a:p>
          <a:p>
            <a:pPr marL="342900" indent="-342900" hangingPunct="0">
              <a:buAutoNum type="arabicPeriod" startAt="6"/>
            </a:pPr>
            <a:r>
              <a:rPr lang="en-US" sz="1400" dirty="0" smtClean="0"/>
              <a:t>Perform </a:t>
            </a:r>
            <a:r>
              <a:rPr lang="en-US" sz="1400" dirty="0"/>
              <a:t>relatively coarse grid, multistage, 3D, viscous</a:t>
            </a:r>
            <a:r>
              <a:rPr lang="en-US" sz="1400" dirty="0" smtClean="0"/>
              <a:t> calculations </a:t>
            </a:r>
            <a:r>
              <a:rPr lang="en-US" sz="1400" dirty="0"/>
              <a:t>for the main flow</a:t>
            </a:r>
            <a:r>
              <a:rPr lang="en-US" sz="1400" dirty="0" smtClean="0"/>
              <a:t> path </a:t>
            </a:r>
            <a:r>
              <a:rPr lang="en-US" sz="1400" dirty="0"/>
              <a:t>of the whole</a:t>
            </a:r>
            <a:r>
              <a:rPr lang="en-US" sz="1400" dirty="0" smtClean="0"/>
              <a:t> machine </a:t>
            </a:r>
            <a:r>
              <a:rPr lang="en-US" sz="1400" dirty="0"/>
              <a:t>to </a:t>
            </a:r>
            <a:r>
              <a:rPr lang="en-US" sz="1400" dirty="0" err="1"/>
              <a:t>optimise</a:t>
            </a:r>
            <a:r>
              <a:rPr lang="en-US" sz="1400" dirty="0"/>
              <a:t> </a:t>
            </a:r>
            <a:r>
              <a:rPr lang="en-US" sz="1400" dirty="0" smtClean="0"/>
              <a:t>the  </a:t>
            </a:r>
            <a:r>
              <a:rPr lang="en-US" sz="1400" b="1" u="sng" dirty="0" smtClean="0">
                <a:solidFill>
                  <a:srgbClr val="FF0000"/>
                </a:solidFill>
              </a:rPr>
              <a:t>blade profiles</a:t>
            </a:r>
            <a:r>
              <a:rPr lang="en-US" sz="1400" b="1" dirty="0" smtClean="0">
                <a:solidFill>
                  <a:srgbClr val="FF0000"/>
                </a:solidFill>
              </a:rPr>
              <a:t>  </a:t>
            </a:r>
            <a:r>
              <a:rPr lang="en-US" sz="1400" dirty="0" smtClean="0"/>
              <a:t>and the </a:t>
            </a:r>
            <a:r>
              <a:rPr lang="en-US" sz="1400" dirty="0"/>
              <a:t>blade stacking</a:t>
            </a:r>
            <a:r>
              <a:rPr lang="en-US" sz="1400" dirty="0" smtClean="0"/>
              <a:t>.</a:t>
            </a:r>
          </a:p>
          <a:p>
            <a:pPr marL="342900" indent="-342900" hangingPunct="0">
              <a:buAutoNum type="arabicPeriod" startAt="6"/>
            </a:pPr>
            <a:endParaRPr lang="en-GB" sz="1400" dirty="0" smtClean="0"/>
          </a:p>
          <a:p>
            <a:pPr hangingPunct="0"/>
            <a:r>
              <a:rPr lang="en-US" sz="1400" dirty="0" smtClean="0"/>
              <a:t>7.   Perform </a:t>
            </a:r>
            <a:r>
              <a:rPr lang="en-US" sz="1400" dirty="0"/>
              <a:t>more detailed 3D calculations to include the</a:t>
            </a:r>
            <a:r>
              <a:rPr lang="en-US" sz="1400" dirty="0" smtClean="0"/>
              <a:t> effects </a:t>
            </a:r>
            <a:r>
              <a:rPr lang="en-US" sz="1400" dirty="0"/>
              <a:t>of leakage </a:t>
            </a:r>
            <a:r>
              <a:rPr lang="en-US" sz="1400" dirty="0" smtClean="0"/>
              <a:t>flows</a:t>
            </a:r>
            <a:r>
              <a:rPr lang="en-US" sz="1400" dirty="0"/>
              <a:t> </a:t>
            </a:r>
            <a:r>
              <a:rPr lang="en-US" sz="1400" dirty="0" err="1" smtClean="0"/>
              <a:t>endwall</a:t>
            </a:r>
            <a:r>
              <a:rPr lang="en-US" sz="1400" dirty="0"/>
              <a:t> </a:t>
            </a:r>
            <a:r>
              <a:rPr lang="en-US" sz="1400" dirty="0" smtClean="0"/>
              <a:t>bleeds and 	cavities and </a:t>
            </a:r>
            <a:r>
              <a:rPr lang="en-US" sz="1400" dirty="0"/>
              <a:t>coolant flows. These will give the final </a:t>
            </a:r>
            <a:r>
              <a:rPr lang="en-US" sz="1400" dirty="0" smtClean="0"/>
              <a:t>prediction</a:t>
            </a:r>
            <a:r>
              <a:rPr lang="en-US" sz="1400" dirty="0"/>
              <a:t> </a:t>
            </a:r>
            <a:r>
              <a:rPr lang="en-US" sz="1400" dirty="0" smtClean="0"/>
              <a:t>of 	machine </a:t>
            </a:r>
            <a:r>
              <a:rPr lang="en-US" sz="1400" dirty="0"/>
              <a:t>overall performance.</a:t>
            </a:r>
            <a:endParaRPr lang="en-GB" sz="1400" dirty="0"/>
          </a:p>
        </p:txBody>
      </p:sp>
      <p:sp>
        <p:nvSpPr>
          <p:cNvPr id="5" name="TextBox 4"/>
          <p:cNvSpPr txBox="1"/>
          <p:nvPr/>
        </p:nvSpPr>
        <p:spPr>
          <a:xfrm>
            <a:off x="789215" y="132530"/>
            <a:ext cx="7901215" cy="1631216"/>
          </a:xfrm>
          <a:prstGeom prst="rect">
            <a:avLst/>
          </a:prstGeom>
          <a:noFill/>
        </p:spPr>
        <p:txBody>
          <a:bodyPr wrap="square" rtlCol="0">
            <a:spAutoFit/>
          </a:bodyPr>
          <a:lstStyle/>
          <a:p>
            <a:r>
              <a:rPr lang="en-GB" sz="2000" dirty="0" smtClean="0">
                <a:solidFill>
                  <a:srgbClr val="0000FF"/>
                </a:solidFill>
              </a:rPr>
              <a:t>The author has long maintained that, given a flexible geometry generator and a fast 3D solver, it is simpler and faster to omit steps 3 to 5,  and go straight from the mean line design to fairly coarse grid 3D calculations to optimise the blade shapes and stacking</a:t>
            </a:r>
            <a:r>
              <a:rPr lang="en-GB" dirty="0" smtClean="0">
                <a:solidFill>
                  <a:srgbClr val="0000FF"/>
                </a:solidFill>
              </a:rPr>
              <a:t>.</a:t>
            </a:r>
          </a:p>
          <a:p>
            <a:pPr algn="ctr"/>
            <a:r>
              <a:rPr lang="en-GB" sz="2000" dirty="0" smtClean="0">
                <a:solidFill>
                  <a:srgbClr val="FF0000"/>
                </a:solidFill>
              </a:rPr>
              <a:t>This is the basis if the present design system.</a:t>
            </a:r>
            <a:endParaRPr lang="en-GB" sz="2000" dirty="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535214" y="308429"/>
            <a:ext cx="8173357" cy="2308324"/>
          </a:xfrm>
          <a:prstGeom prst="rect">
            <a:avLst/>
          </a:prstGeom>
          <a:noFill/>
        </p:spPr>
        <p:txBody>
          <a:bodyPr wrap="square" rtlCol="0">
            <a:spAutoFit/>
          </a:bodyPr>
          <a:lstStyle/>
          <a:p>
            <a:r>
              <a:rPr lang="en-GB" dirty="0" smtClean="0"/>
              <a:t>The quasi-3D calculations are anyhow not accurate unless twisted stream surfaces are used, as in Wu’s original suggestion. </a:t>
            </a:r>
          </a:p>
          <a:p>
            <a:endParaRPr lang="en-GB" dirty="0"/>
          </a:p>
          <a:p>
            <a:r>
              <a:rPr lang="en-GB" dirty="0" smtClean="0">
                <a:solidFill>
                  <a:srgbClr val="FF0000"/>
                </a:solidFill>
              </a:rPr>
              <a:t>This is virtually never done ! </a:t>
            </a:r>
          </a:p>
          <a:p>
            <a:endParaRPr lang="en-GB" dirty="0" smtClean="0"/>
          </a:p>
          <a:p>
            <a:r>
              <a:rPr lang="en-GB" dirty="0" smtClean="0">
                <a:solidFill>
                  <a:srgbClr val="0000FF"/>
                </a:solidFill>
              </a:rPr>
              <a:t>The figure below shows the results of a Q3D  and a 3D calculation on a LP turbine blade where the mid-span section has been re-staggered by 5 deg.</a:t>
            </a:r>
          </a:p>
          <a:p>
            <a:endParaRPr lang="en-GB" dirty="0"/>
          </a:p>
        </p:txBody>
      </p:sp>
      <p:pic>
        <p:nvPicPr>
          <p:cNvPr id="3" name="Picture 2" descr="effects-of-restagger.jpg"/>
          <p:cNvPicPr>
            <a:picLocks noChangeAspect="1"/>
          </p:cNvPicPr>
          <p:nvPr/>
        </p:nvPicPr>
        <p:blipFill>
          <a:blip r:embed="rId2"/>
          <a:stretch>
            <a:fillRect/>
          </a:stretch>
        </p:blipFill>
        <p:spPr>
          <a:xfrm>
            <a:off x="308428" y="2455419"/>
            <a:ext cx="4798785" cy="3386581"/>
          </a:xfrm>
          <a:prstGeom prst="rect">
            <a:avLst/>
          </a:prstGeom>
        </p:spPr>
      </p:pic>
      <p:sp>
        <p:nvSpPr>
          <p:cNvPr id="4" name="TextBox 3"/>
          <p:cNvSpPr txBox="1"/>
          <p:nvPr/>
        </p:nvSpPr>
        <p:spPr>
          <a:xfrm>
            <a:off x="752929" y="5842000"/>
            <a:ext cx="7601857" cy="646331"/>
          </a:xfrm>
          <a:prstGeom prst="rect">
            <a:avLst/>
          </a:prstGeom>
          <a:noFill/>
        </p:spPr>
        <p:txBody>
          <a:bodyPr wrap="square" rtlCol="0">
            <a:spAutoFit/>
          </a:bodyPr>
          <a:lstStyle/>
          <a:p>
            <a:r>
              <a:rPr lang="en-GB" dirty="0" smtClean="0">
                <a:solidFill>
                  <a:srgbClr val="0000FF"/>
                </a:solidFill>
              </a:rPr>
              <a:t>The Q3D calculation predicts the effect on loading to be about twice that of the 3D calculation</a:t>
            </a:r>
            <a:r>
              <a:rPr lang="en-GB" dirty="0" smtClean="0"/>
              <a:t>.</a:t>
            </a:r>
            <a:endParaRPr lang="en-GB" dirty="0"/>
          </a:p>
        </p:txBody>
      </p:sp>
      <p:pic>
        <p:nvPicPr>
          <p:cNvPr id="5" name="Picture 4" descr="Press-on-QO.jpg"/>
          <p:cNvPicPr>
            <a:picLocks noChangeAspect="1"/>
          </p:cNvPicPr>
          <p:nvPr/>
        </p:nvPicPr>
        <p:blipFill>
          <a:blip r:embed="rId3"/>
          <a:stretch>
            <a:fillRect/>
          </a:stretch>
        </p:blipFill>
        <p:spPr>
          <a:xfrm>
            <a:off x="6078583" y="2455419"/>
            <a:ext cx="2276203" cy="2390970"/>
          </a:xfrm>
          <a:prstGeom prst="rect">
            <a:avLst/>
          </a:prstGeom>
        </p:spPr>
      </p:pic>
      <p:sp>
        <p:nvSpPr>
          <p:cNvPr id="6" name="TextBox 5"/>
          <p:cNvSpPr txBox="1"/>
          <p:nvPr/>
        </p:nvSpPr>
        <p:spPr>
          <a:xfrm>
            <a:off x="5724071" y="4846390"/>
            <a:ext cx="3211286" cy="523220"/>
          </a:xfrm>
          <a:prstGeom prst="rect">
            <a:avLst/>
          </a:prstGeom>
          <a:noFill/>
        </p:spPr>
        <p:txBody>
          <a:bodyPr wrap="square" rtlCol="0">
            <a:spAutoFit/>
          </a:bodyPr>
          <a:lstStyle/>
          <a:p>
            <a:r>
              <a:rPr lang="en-GB" sz="1400" dirty="0" smtClean="0"/>
              <a:t>Static pressure contours on the blade with re-stagger, showing 3D relief.</a:t>
            </a:r>
            <a:endParaRPr lang="en-GB" sz="1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extBox 6"/>
          <p:cNvSpPr txBox="1"/>
          <p:nvPr/>
        </p:nvSpPr>
        <p:spPr>
          <a:xfrm>
            <a:off x="3651249" y="3147786"/>
            <a:ext cx="3007180" cy="1754327"/>
          </a:xfrm>
          <a:prstGeom prst="rect">
            <a:avLst/>
          </a:prstGeom>
          <a:noFill/>
          <a:ln w="38100" cap="flat" cmpd="sng" algn="ctr">
            <a:solidFill>
              <a:srgbClr val="FF0000"/>
            </a:solidFill>
            <a:prstDash val="solid"/>
            <a:round/>
            <a:headEnd type="none" w="med" len="med"/>
            <a:tailEnd type="none" w="med" len="med"/>
          </a:ln>
        </p:spPr>
        <p:txBody>
          <a:bodyPr wrap="square" rtlCol="0">
            <a:spAutoFit/>
          </a:bodyPr>
          <a:lstStyle/>
          <a:p>
            <a:pPr algn="ctr"/>
            <a:r>
              <a:rPr lang="en-GB" dirty="0" smtClean="0">
                <a:solidFill>
                  <a:srgbClr val="FF0000"/>
                </a:solidFill>
              </a:rPr>
              <a:t>STAGEN</a:t>
            </a:r>
          </a:p>
          <a:p>
            <a:r>
              <a:rPr lang="en-GB" dirty="0" smtClean="0"/>
              <a:t>Refines the blade shapes. Stacks them and combines them into stages.</a:t>
            </a:r>
          </a:p>
          <a:p>
            <a:r>
              <a:rPr lang="en-GB" dirty="0" smtClean="0"/>
              <a:t>Writes an input file for MULTALL</a:t>
            </a:r>
            <a:endParaRPr lang="en-GB" dirty="0"/>
          </a:p>
        </p:txBody>
      </p:sp>
      <p:sp>
        <p:nvSpPr>
          <p:cNvPr id="8" name="TextBox 7"/>
          <p:cNvSpPr txBox="1"/>
          <p:nvPr/>
        </p:nvSpPr>
        <p:spPr>
          <a:xfrm>
            <a:off x="178163" y="417286"/>
            <a:ext cx="3613694" cy="2585323"/>
          </a:xfrm>
          <a:prstGeom prst="rect">
            <a:avLst/>
          </a:prstGeom>
          <a:noFill/>
          <a:ln w="38100" cmpd="sng">
            <a:solidFill>
              <a:srgbClr val="FF0000"/>
            </a:solidFill>
          </a:ln>
        </p:spPr>
        <p:txBody>
          <a:bodyPr wrap="square" rtlCol="0">
            <a:spAutoFit/>
          </a:bodyPr>
          <a:lstStyle/>
          <a:p>
            <a:pPr algn="ctr"/>
            <a:r>
              <a:rPr lang="en-GB" dirty="0" smtClean="0">
                <a:solidFill>
                  <a:srgbClr val="FF0000"/>
                </a:solidFill>
              </a:rPr>
              <a:t>MEANGEN</a:t>
            </a:r>
          </a:p>
          <a:p>
            <a:r>
              <a:rPr lang="en-GB" dirty="0" smtClean="0"/>
              <a:t>Performs a 1D calculation to obtain the velocity triangles.</a:t>
            </a:r>
          </a:p>
          <a:p>
            <a:r>
              <a:rPr lang="en-GB" dirty="0" smtClean="0"/>
              <a:t>Sets the annulus boundaries. Generates initial blade shapes and twists them for a free vortex design.</a:t>
            </a:r>
          </a:p>
          <a:p>
            <a:r>
              <a:rPr lang="en-GB" dirty="0" smtClean="0"/>
              <a:t>Writes an input file for STAGEN</a:t>
            </a:r>
          </a:p>
          <a:p>
            <a:endParaRPr lang="en-GB" dirty="0"/>
          </a:p>
        </p:txBody>
      </p:sp>
      <p:sp>
        <p:nvSpPr>
          <p:cNvPr id="9" name="TextBox 8"/>
          <p:cNvSpPr txBox="1"/>
          <p:nvPr/>
        </p:nvSpPr>
        <p:spPr>
          <a:xfrm>
            <a:off x="5996213" y="5100708"/>
            <a:ext cx="3038929" cy="1477328"/>
          </a:xfrm>
          <a:prstGeom prst="rect">
            <a:avLst/>
          </a:prstGeom>
          <a:noFill/>
          <a:ln w="38100" cap="flat" cmpd="sng" algn="ctr">
            <a:solidFill>
              <a:srgbClr val="FF0000"/>
            </a:solidFill>
            <a:prstDash val="solid"/>
            <a:round/>
            <a:headEnd type="none" w="med" len="med"/>
            <a:tailEnd type="none" w="med" len="med"/>
          </a:ln>
        </p:spPr>
        <p:txBody>
          <a:bodyPr wrap="square" rtlCol="0">
            <a:spAutoFit/>
          </a:bodyPr>
          <a:lstStyle/>
          <a:p>
            <a:pPr algn="ctr"/>
            <a:r>
              <a:rPr lang="en-GB" dirty="0" smtClean="0">
                <a:solidFill>
                  <a:srgbClr val="FF0000"/>
                </a:solidFill>
              </a:rPr>
              <a:t>MULTALL</a:t>
            </a:r>
          </a:p>
          <a:p>
            <a:r>
              <a:rPr lang="en-GB" dirty="0" smtClean="0"/>
              <a:t>Performs a 3D multistage calculation to predict the detailed flow pattern and overall performance.</a:t>
            </a:r>
            <a:endParaRPr lang="en-GB" dirty="0"/>
          </a:p>
        </p:txBody>
      </p:sp>
      <p:sp>
        <p:nvSpPr>
          <p:cNvPr id="10" name="TextBox 9"/>
          <p:cNvSpPr txBox="1"/>
          <p:nvPr/>
        </p:nvSpPr>
        <p:spPr>
          <a:xfrm>
            <a:off x="4091215" y="279128"/>
            <a:ext cx="4943927" cy="1384995"/>
          </a:xfrm>
          <a:prstGeom prst="rect">
            <a:avLst/>
          </a:prstGeom>
          <a:noFill/>
          <a:ln w="57150" cap="flat" cmpd="sng" algn="ctr">
            <a:solidFill>
              <a:schemeClr val="tx1"/>
            </a:solidFill>
            <a:prstDash val="solid"/>
            <a:round/>
            <a:headEnd type="none" w="med" len="med"/>
            <a:tailEnd type="none" w="med" len="med"/>
          </a:ln>
        </p:spPr>
        <p:txBody>
          <a:bodyPr wrap="square" rtlCol="0">
            <a:spAutoFit/>
          </a:bodyPr>
          <a:lstStyle/>
          <a:p>
            <a:r>
              <a:rPr lang="en-GB" sz="2800" dirty="0" smtClean="0">
                <a:ln w="76200" cap="flat" cmpd="sng" algn="ctr">
                  <a:solidFill>
                    <a:schemeClr val="tx1">
                      <a:alpha val="0"/>
                    </a:schemeClr>
                  </a:solidFill>
                  <a:prstDash val="solid"/>
                  <a:round/>
                  <a:headEnd type="none" w="med" len="med"/>
                  <a:tailEnd type="none" w="med" len="med"/>
                </a:ln>
              </a:rPr>
              <a:t>THE SYSTEM CONSISTS OF 3 LINKED PROGRAMS</a:t>
            </a:r>
          </a:p>
          <a:p>
            <a:r>
              <a:rPr lang="en-GB" sz="2800" dirty="0" smtClean="0">
                <a:ln w="76200" cap="flat" cmpd="sng" algn="ctr">
                  <a:solidFill>
                    <a:schemeClr val="tx1">
                      <a:alpha val="0"/>
                    </a:schemeClr>
                  </a:solidFill>
                  <a:prstDash val="solid"/>
                  <a:round/>
                  <a:headEnd type="none" w="med" len="med"/>
                  <a:tailEnd type="none" w="med" len="med"/>
                </a:ln>
              </a:rPr>
              <a:t>ALL WRITTEN IN FORTRAN</a:t>
            </a:r>
            <a:endParaRPr lang="en-GB" dirty="0">
              <a:ln w="76200" cap="flat" cmpd="sng" algn="ctr">
                <a:solidFill>
                  <a:schemeClr val="tx1">
                    <a:alpha val="0"/>
                  </a:schemeClr>
                </a:solidFill>
                <a:prstDash val="solid"/>
                <a:round/>
                <a:headEnd type="none" w="med" len="med"/>
                <a:tailEnd type="none" w="med" len="med"/>
              </a:ln>
            </a:endParaRPr>
          </a:p>
        </p:txBody>
      </p:sp>
      <p:sp>
        <p:nvSpPr>
          <p:cNvPr id="20" name="Right Arrow 19"/>
          <p:cNvSpPr/>
          <p:nvPr/>
        </p:nvSpPr>
        <p:spPr>
          <a:xfrm rot="2411921">
            <a:off x="3268850" y="2866541"/>
            <a:ext cx="1196311" cy="399142"/>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ight Arrow 20"/>
          <p:cNvSpPr/>
          <p:nvPr/>
        </p:nvSpPr>
        <p:spPr>
          <a:xfrm rot="2215486">
            <a:off x="5912780" y="4547361"/>
            <a:ext cx="1361000" cy="399142"/>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819121" y="456157"/>
            <a:ext cx="7989236" cy="5509201"/>
          </a:xfrm>
          <a:prstGeom prst="rect">
            <a:avLst/>
          </a:prstGeom>
          <a:noFill/>
        </p:spPr>
        <p:txBody>
          <a:bodyPr wrap="square" rtlCol="0">
            <a:spAutoFit/>
          </a:bodyPr>
          <a:lstStyle/>
          <a:p>
            <a:pPr algn="ctr"/>
            <a:r>
              <a:rPr lang="en-GB" sz="2800" u="sng" dirty="0" smtClean="0">
                <a:solidFill>
                  <a:srgbClr val="FF0000"/>
                </a:solidFill>
              </a:rPr>
              <a:t>MEANGEN</a:t>
            </a:r>
          </a:p>
          <a:p>
            <a:endParaRPr lang="en-GB" dirty="0" smtClean="0"/>
          </a:p>
          <a:p>
            <a:r>
              <a:rPr lang="en-GB" dirty="0" smtClean="0"/>
              <a:t>Takes input data either from the screen or from a file.</a:t>
            </a:r>
          </a:p>
          <a:p>
            <a:r>
              <a:rPr lang="en-GB" dirty="0" smtClean="0"/>
              <a:t>The input is designed to be as minimal as possible so many parameters are set by default. These can be changed by editing the program.</a:t>
            </a:r>
          </a:p>
          <a:p>
            <a:endParaRPr lang="en-GB" dirty="0" smtClean="0"/>
          </a:p>
          <a:p>
            <a:r>
              <a:rPr lang="en-GB" dirty="0" smtClean="0"/>
              <a:t>On the screen answer questions such as:</a:t>
            </a:r>
          </a:p>
          <a:p>
            <a:endParaRPr lang="en-GB" dirty="0" smtClean="0"/>
          </a:p>
          <a:p>
            <a:r>
              <a:rPr lang="en-GB" dirty="0" smtClean="0"/>
              <a:t>	</a:t>
            </a:r>
            <a:r>
              <a:rPr lang="en-GB" dirty="0" smtClean="0">
                <a:solidFill>
                  <a:srgbClr val="FF0000"/>
                </a:solidFill>
              </a:rPr>
              <a:t>Design a compressor or a turbine? Answer ‘C’  or ‘T’.</a:t>
            </a:r>
          </a:p>
          <a:p>
            <a:r>
              <a:rPr lang="en-GB" dirty="0" smtClean="0">
                <a:solidFill>
                  <a:srgbClr val="FF0000"/>
                </a:solidFill>
              </a:rPr>
              <a:t>	Input the gas constant and specific heat ratio</a:t>
            </a:r>
          </a:p>
          <a:p>
            <a:r>
              <a:rPr lang="en-GB" dirty="0" smtClean="0">
                <a:solidFill>
                  <a:srgbClr val="FF0000"/>
                </a:solidFill>
              </a:rPr>
              <a:t>	Input the desired mass flow rate.</a:t>
            </a:r>
          </a:p>
          <a:p>
            <a:r>
              <a:rPr lang="en-GB" dirty="0" smtClean="0">
                <a:solidFill>
                  <a:srgbClr val="FF0000"/>
                </a:solidFill>
              </a:rPr>
              <a:t>	Input the rotational speed.</a:t>
            </a:r>
          </a:p>
          <a:p>
            <a:r>
              <a:rPr lang="en-GB" dirty="0" smtClean="0"/>
              <a:t>etc.</a:t>
            </a:r>
          </a:p>
          <a:p>
            <a:endParaRPr lang="en-GB" dirty="0" smtClean="0"/>
          </a:p>
          <a:p>
            <a:r>
              <a:rPr lang="en-GB" dirty="0" smtClean="0">
                <a:solidFill>
                  <a:srgbClr val="0000FF"/>
                </a:solidFill>
              </a:rPr>
              <a:t>The screen input data is mirrored to a file and subsequent small changes to the design are most easily made by editing that file.</a:t>
            </a:r>
          </a:p>
          <a:p>
            <a:endParaRPr lang="en-GB" dirty="0" smtClean="0"/>
          </a:p>
          <a:p>
            <a:r>
              <a:rPr lang="en-GB" dirty="0" smtClean="0">
                <a:solidFill>
                  <a:srgbClr val="008000"/>
                </a:solidFill>
              </a:rPr>
              <a:t>The initial design can be run through STAGEN and MULTALL without any further changes if required, but it will usually need to be refined by STAGEN.</a:t>
            </a:r>
            <a:endParaRPr lang="en-GB" dirty="0">
              <a:solidFill>
                <a:srgbClr val="008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819121" y="456157"/>
            <a:ext cx="7783725" cy="8217634"/>
          </a:xfrm>
          <a:prstGeom prst="rect">
            <a:avLst/>
          </a:prstGeom>
          <a:noFill/>
        </p:spPr>
        <p:txBody>
          <a:bodyPr wrap="square" rtlCol="0">
            <a:spAutoFit/>
          </a:bodyPr>
          <a:lstStyle/>
          <a:p>
            <a:r>
              <a:rPr lang="en-GB" sz="2400" dirty="0" smtClean="0">
                <a:solidFill>
                  <a:srgbClr val="FF0000"/>
                </a:solidFill>
              </a:rPr>
              <a:t>MEANGEN </a:t>
            </a:r>
            <a:r>
              <a:rPr lang="en-GB" sz="2400" dirty="0" smtClean="0"/>
              <a:t>generates data for complete stages. Single blade rows can be generated by omitting the output for one of the blade rows.</a:t>
            </a:r>
          </a:p>
          <a:p>
            <a:endParaRPr lang="en-GB" dirty="0" smtClean="0"/>
          </a:p>
          <a:p>
            <a:r>
              <a:rPr lang="en-GB" sz="2400" dirty="0" smtClean="0">
                <a:solidFill>
                  <a:srgbClr val="0000FF"/>
                </a:solidFill>
              </a:rPr>
              <a:t>The </a:t>
            </a:r>
            <a:r>
              <a:rPr lang="en-GB" sz="2400" dirty="0" err="1" smtClean="0">
                <a:solidFill>
                  <a:srgbClr val="0000FF"/>
                </a:solidFill>
              </a:rPr>
              <a:t>blading</a:t>
            </a:r>
            <a:r>
              <a:rPr lang="en-GB" sz="2400" dirty="0" smtClean="0">
                <a:solidFill>
                  <a:srgbClr val="0000FF"/>
                </a:solidFill>
              </a:rPr>
              <a:t> parameters can defined either:</a:t>
            </a:r>
          </a:p>
          <a:p>
            <a:endParaRPr lang="en-GB" dirty="0" smtClean="0"/>
          </a:p>
          <a:p>
            <a:r>
              <a:rPr lang="en-GB" dirty="0" smtClean="0"/>
              <a:t>	On a fixed radius and assuming repeating stage conditions. In which 	case only 3 parameters are needed to fix the velocity triangles. This 	makes it very easy to generate multiple repeating stages. </a:t>
            </a:r>
          </a:p>
          <a:p>
            <a:endParaRPr lang="en-GB" dirty="0" smtClean="0"/>
          </a:p>
          <a:p>
            <a:r>
              <a:rPr lang="en-GB" sz="2400" dirty="0" smtClean="0">
                <a:solidFill>
                  <a:srgbClr val="0000FF"/>
                </a:solidFill>
              </a:rPr>
              <a:t>Or</a:t>
            </a:r>
          </a:p>
          <a:p>
            <a:endParaRPr lang="en-GB" dirty="0" smtClean="0"/>
          </a:p>
          <a:p>
            <a:r>
              <a:rPr lang="en-GB" dirty="0" smtClean="0"/>
              <a:t>	On an arbitrary stream surface with changes in radius and </a:t>
            </a:r>
            <a:r>
              <a:rPr lang="en-GB" dirty="0" err="1" smtClean="0"/>
              <a:t>meridional</a:t>
            </a:r>
            <a:r>
              <a:rPr lang="en-GB" dirty="0" smtClean="0"/>
              <a:t> 	velocity. In which case 4 parameters are needed to fix the velocity 	triangles, which can differ from stage to stage.</a:t>
            </a:r>
          </a:p>
          <a:p>
            <a:endParaRPr lang="en-GB" dirty="0" smtClean="0"/>
          </a:p>
          <a:p>
            <a:r>
              <a:rPr lang="en-GB" dirty="0" smtClean="0">
                <a:solidFill>
                  <a:srgbClr val="008000"/>
                </a:solidFill>
              </a:rPr>
              <a:t>The design stream surface can be either the hub, mid-span or tip. The variation of the blade angles along the span is obtained by assuming free vortex flow.</a:t>
            </a:r>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Content Placeholder 2"/>
          <p:cNvSpPr>
            <a:spLocks noGrp="1"/>
          </p:cNvSpPr>
          <p:nvPr/>
        </p:nvSpPr>
        <p:spPr>
          <a:xfrm>
            <a:off x="457200" y="791565"/>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a:p>
        </p:txBody>
      </p:sp>
      <p:sp>
        <p:nvSpPr>
          <p:cNvPr id="9" name="TextBox 8"/>
          <p:cNvSpPr txBox="1"/>
          <p:nvPr/>
        </p:nvSpPr>
        <p:spPr>
          <a:xfrm>
            <a:off x="0" y="0"/>
            <a:ext cx="6269660" cy="4401206"/>
          </a:xfrm>
          <a:prstGeom prst="rect">
            <a:avLst/>
          </a:prstGeom>
          <a:noFill/>
          <a:ln w="28575" cap="flat" cmpd="sng" algn="ctr">
            <a:solidFill>
              <a:schemeClr val="tx1"/>
            </a:solidFill>
            <a:prstDash val="solid"/>
            <a:round/>
            <a:headEnd type="none" w="med" len="med"/>
            <a:tailEnd type="none" w="med" len="med"/>
          </a:ln>
        </p:spPr>
        <p:txBody>
          <a:bodyPr wrap="square" rtlCol="0">
            <a:spAutoFit/>
          </a:bodyPr>
          <a:lstStyle/>
          <a:p>
            <a:r>
              <a:rPr lang="en-GB" sz="800" dirty="0" smtClean="0"/>
              <a:t>T                                      	TURBO_TYP,"C" FOR A COMPRESSOR,"T" FOR A TURBINE</a:t>
            </a:r>
            <a:br>
              <a:rPr lang="en-GB" sz="800" dirty="0" smtClean="0"/>
            </a:br>
            <a:r>
              <a:rPr lang="en-GB" sz="800" dirty="0" smtClean="0"/>
              <a:t>AXI                                    	 FLO_TYP FOR  AXIAL OR MIXED FLOW MACHINE </a:t>
            </a:r>
            <a:br>
              <a:rPr lang="en-GB" sz="800" dirty="0" smtClean="0"/>
            </a:br>
            <a:r>
              <a:rPr lang="en-GB" sz="800" dirty="0" smtClean="0"/>
              <a:t>     287.150       1.400               GAS PROPERTOES, RGAS, GAMMA </a:t>
            </a:r>
            <a:br>
              <a:rPr lang="en-GB" sz="800" dirty="0" smtClean="0"/>
            </a:br>
            <a:r>
              <a:rPr lang="en-GB" sz="800" dirty="0" smtClean="0"/>
              <a:t>       1.000     300.000               POIN,  TOIN </a:t>
            </a:r>
            <a:br>
              <a:rPr lang="en-GB" sz="800" dirty="0" smtClean="0"/>
            </a:br>
            <a:r>
              <a:rPr lang="en-GB" sz="800" dirty="0" smtClean="0"/>
              <a:t>    2                                  	NUMBER OF STAGES IN THE MACHINE </a:t>
            </a:r>
            <a:br>
              <a:rPr lang="en-GB" sz="800" dirty="0" smtClean="0"/>
            </a:br>
            <a:r>
              <a:rPr lang="en-GB" sz="800" dirty="0" smtClean="0"/>
              <a:t>H                                       	CHOICE OF DESIGN POINT RADIUS, HUB, MID or TIP</a:t>
            </a:r>
            <a:br>
              <a:rPr lang="en-GB" sz="800" dirty="0" smtClean="0"/>
            </a:br>
            <a:r>
              <a:rPr lang="en-GB" sz="800" dirty="0" smtClean="0"/>
              <a:t>    3000.000                           	ROTATION SPEED, RPM </a:t>
            </a:r>
            <a:br>
              <a:rPr lang="en-GB" sz="800" dirty="0" smtClean="0"/>
            </a:br>
            <a:r>
              <a:rPr lang="en-GB" sz="800" dirty="0" smtClean="0"/>
              <a:t>      15.000                            	MASS FLOW RATE, FLOWIN. </a:t>
            </a:r>
            <a:br>
              <a:rPr lang="en-GB" sz="800" dirty="0" smtClean="0"/>
            </a:br>
            <a:r>
              <a:rPr lang="en-GB" sz="800" dirty="0" smtClean="0"/>
              <a:t>A                                       	INTYPE, TO CHOOSE THE METHOD OF DEFINING THE VELOCITY TRIANGLES</a:t>
            </a:r>
            <a:br>
              <a:rPr lang="en-GB" sz="800" dirty="0" smtClean="0"/>
            </a:br>
            <a:r>
              <a:rPr lang="en-GB" sz="800" dirty="0" smtClean="0"/>
              <a:t>       0.200     0.500     2.000    REACTION, FLOW COEFF., LOADING COEFF.</a:t>
            </a:r>
            <a:br>
              <a:rPr lang="en-GB" sz="800" dirty="0" smtClean="0"/>
            </a:br>
            <a:r>
              <a:rPr lang="en-GB" sz="800" dirty="0" smtClean="0"/>
              <a:t>A                                       	RADTYPE, TO CHOOSE THE DESIGN POINT RADIUS</a:t>
            </a:r>
            <a:br>
              <a:rPr lang="en-GB" sz="800" dirty="0" smtClean="0"/>
            </a:br>
            <a:r>
              <a:rPr lang="en-GB" sz="800" dirty="0" smtClean="0"/>
              <a:t>       0.400                            	THE DESIGN POINT RADIUS </a:t>
            </a:r>
            <a:br>
              <a:rPr lang="en-GB" sz="800" dirty="0" smtClean="0"/>
            </a:br>
            <a:r>
              <a:rPr lang="en-GB" sz="800" dirty="0" smtClean="0"/>
              <a:t>       0.030       0.040                BLADE AXIAL CHORDS IN METRES.</a:t>
            </a:r>
            <a:br>
              <a:rPr lang="en-GB" sz="800" dirty="0" smtClean="0"/>
            </a:br>
            <a:r>
              <a:rPr lang="en-GB" sz="800" dirty="0" smtClean="0"/>
              <a:t>       0.250       0.500                ROW GAP  AND STAGE GAP </a:t>
            </a:r>
            <a:br>
              <a:rPr lang="en-GB" sz="800" dirty="0" smtClean="0"/>
            </a:br>
            <a:r>
              <a:rPr lang="en-GB" sz="800" dirty="0" smtClean="0"/>
              <a:t>       0.900                           	GUESS OF THE STAGE ISENTROPIC EFFICIENCY</a:t>
            </a:r>
            <a:br>
              <a:rPr lang="en-GB" sz="800" dirty="0" smtClean="0"/>
            </a:br>
            <a:r>
              <a:rPr lang="en-GB" sz="800" dirty="0" smtClean="0"/>
              <a:t>       1.000       1.000                ESTIMATE OF THE DEVIATION ANGLES</a:t>
            </a:r>
            <a:br>
              <a:rPr lang="en-GB" sz="800" dirty="0" smtClean="0"/>
            </a:br>
            <a:r>
              <a:rPr lang="en-GB" sz="800" dirty="0" smtClean="0"/>
              <a:t>      -2.000      -2.000                FIRST AND SECOND ROW INCIDENCE ANGLES</a:t>
            </a:r>
            <a:br>
              <a:rPr lang="en-GB" sz="800" dirty="0" smtClean="0"/>
            </a:br>
            <a:r>
              <a:rPr lang="en-GB" sz="800" dirty="0" smtClean="0"/>
              <a:t>    92.000    87.000                  QO ANGLES AT LE  AND TE OF ROW 1 </a:t>
            </a:r>
            <a:br>
              <a:rPr lang="en-GB" sz="800" dirty="0" smtClean="0"/>
            </a:br>
            <a:r>
              <a:rPr lang="en-GB" sz="800" dirty="0" smtClean="0"/>
              <a:t>    87.000    93.000                  QO ANGLES AT LE  AND TE OF ROW 2 </a:t>
            </a:r>
            <a:br>
              <a:rPr lang="en-GB" sz="800" dirty="0" smtClean="0"/>
            </a:br>
            <a:r>
              <a:rPr lang="en-GB" sz="800" dirty="0" err="1" smtClean="0"/>
              <a:t>n</a:t>
            </a:r>
            <a:r>
              <a:rPr lang="en-GB" sz="800" dirty="0" smtClean="0"/>
              <a:t>                                      	DO YOU WANT TO CHANGE THE ANGLES FOR THIS STAGE, ANSWER  "Y" or "N" </a:t>
            </a:r>
            <a:br>
              <a:rPr lang="en-GB" sz="800" dirty="0" smtClean="0"/>
            </a:br>
            <a:r>
              <a:rPr lang="en-GB" sz="800" dirty="0" err="1" smtClean="0"/>
              <a:t>y</a:t>
            </a:r>
            <a:r>
              <a:rPr lang="en-GB" sz="800" dirty="0" smtClean="0"/>
              <a:t>                                      	IFSAME_ALL, SET = "Y" TO REPEAT THE LAST STAGE VELOCITY TRIANGLES </a:t>
            </a:r>
            <a:br>
              <a:rPr lang="en-GB" sz="800" dirty="0" smtClean="0"/>
            </a:br>
            <a:r>
              <a:rPr lang="en-GB" sz="800" dirty="0" err="1" smtClean="0"/>
              <a:t>n</a:t>
            </a:r>
            <a:r>
              <a:rPr lang="en-GB" sz="800" dirty="0" smtClean="0"/>
              <a:t>                                      	DO YOU WANT TO CHANGE THE ANGLES FOR THIS STAGE, ANSWER  "Y" or "N" </a:t>
            </a:r>
            <a:br>
              <a:rPr lang="en-GB" sz="800" dirty="0" smtClean="0"/>
            </a:br>
            <a:r>
              <a:rPr lang="en-GB" sz="800" dirty="0" smtClean="0"/>
              <a:t>Y                                      	IS OUTPUT REQUESTED FOR ALL BLADE ROWS ? </a:t>
            </a:r>
            <a:br>
              <a:rPr lang="en-GB" sz="800" dirty="0" smtClean="0"/>
            </a:br>
            <a:r>
              <a:rPr lang="en-GB" sz="800" dirty="0" err="1" smtClean="0"/>
              <a:t>n</a:t>
            </a:r>
            <a:r>
              <a:rPr lang="en-GB" sz="800" dirty="0" smtClean="0"/>
              <a:t>    			STATOR No.  1 SET ANSTK = "Y" TO USE THE SAME  BLADE SECTIONS AS THE LAST STAGE</a:t>
            </a:r>
            <a:br>
              <a:rPr lang="en-GB" sz="800" dirty="0" smtClean="0"/>
            </a:br>
            <a:r>
              <a:rPr lang="en-GB" sz="800" dirty="0" smtClean="0"/>
              <a:t>       0.350       0.500                MAX THICKNESS AND ITS LOCATION FOR STATOR  1 SECTION No.  1</a:t>
            </a:r>
            <a:br>
              <a:rPr lang="en-GB" sz="800" dirty="0" smtClean="0"/>
            </a:br>
            <a:r>
              <a:rPr lang="en-GB" sz="800" dirty="0" smtClean="0"/>
              <a:t>       0.350       0.475                MAX THICKNESS AND ITS LOCATION FOR STATOR  1 SECTION No.  2</a:t>
            </a:r>
            <a:br>
              <a:rPr lang="en-GB" sz="800" dirty="0" smtClean="0"/>
            </a:br>
            <a:r>
              <a:rPr lang="en-GB" sz="800" dirty="0" smtClean="0"/>
              <a:t>       0.350       0.450                MAX THICKNESS AND ITS LOCATION FOR STATOR  1 SECTION No.  3</a:t>
            </a:r>
            <a:br>
              <a:rPr lang="en-GB" sz="800" dirty="0" smtClean="0"/>
            </a:br>
            <a:r>
              <a:rPr lang="en-GB" sz="800" dirty="0" err="1" smtClean="0"/>
              <a:t>n</a:t>
            </a:r>
            <a:r>
              <a:rPr lang="en-GB" sz="800" dirty="0" smtClean="0"/>
              <a:t>    			ROTOR No.   1 SET ANSTK = "Y" TO USE THE SAME  BLADE SECTIONS AS THE LAST STAGE</a:t>
            </a:r>
            <a:br>
              <a:rPr lang="en-GB" sz="800" dirty="0" smtClean="0"/>
            </a:br>
            <a:r>
              <a:rPr lang="en-GB" sz="800" dirty="0" smtClean="0"/>
              <a:t>       0.300       0.400                MAX THICKNESS AND ITS LOCATION FOR ROTOR   1 SECTION No.  1</a:t>
            </a:r>
            <a:br>
              <a:rPr lang="en-GB" sz="800" dirty="0" smtClean="0"/>
            </a:br>
            <a:r>
              <a:rPr lang="en-GB" sz="800" dirty="0" smtClean="0"/>
              <a:t>       0.250       0.400                MAX THICKNESS AND ITS LOCATION FOR ROTOR   1 SECTION No.  2</a:t>
            </a:r>
            <a:br>
              <a:rPr lang="en-GB" sz="800" dirty="0" smtClean="0"/>
            </a:br>
            <a:r>
              <a:rPr lang="en-GB" sz="800" dirty="0" smtClean="0"/>
              <a:t>       0.200       0.400                MAX THICKNESS AND ITS LOCATION FOR ROTOR   1 SECTION No.  3</a:t>
            </a:r>
            <a:br>
              <a:rPr lang="en-GB" sz="800" dirty="0" smtClean="0"/>
            </a:br>
            <a:r>
              <a:rPr lang="en-GB" sz="800" dirty="0" err="1" smtClean="0"/>
              <a:t>y</a:t>
            </a:r>
            <a:r>
              <a:rPr lang="en-GB" sz="800" dirty="0" smtClean="0"/>
              <a:t>                                       	STATOR No.  2 SET ANSTK= "Y" TO CHOOSE THE SAME BLADE SECTIONS AS THE LAST STAGE.</a:t>
            </a:r>
            <a:br>
              <a:rPr lang="en-GB" sz="800" dirty="0" smtClean="0"/>
            </a:br>
            <a:r>
              <a:rPr lang="en-GB" sz="800" dirty="0" err="1" smtClean="0"/>
              <a:t>y</a:t>
            </a:r>
            <a:r>
              <a:rPr lang="en-GB" sz="800" dirty="0" smtClean="0"/>
              <a:t>                                       	ROTOR No.  2 SET ANSTK= "Y" TO CHOOSE THE SAME BLADE SECTIONS AS THE LAST STAGE.</a:t>
            </a:r>
            <a:br>
              <a:rPr lang="en-GB" sz="800" dirty="0" smtClean="0"/>
            </a:br>
            <a:endParaRPr lang="en-GB" sz="800" dirty="0" smtClean="0"/>
          </a:p>
          <a:p>
            <a:endParaRPr lang="en-GB" sz="800" dirty="0"/>
          </a:p>
        </p:txBody>
      </p:sp>
      <p:pic>
        <p:nvPicPr>
          <p:cNvPr id="10" name="Picture 9" descr="turbine-sls.jpg"/>
          <p:cNvPicPr>
            <a:picLocks noChangeAspect="1"/>
          </p:cNvPicPr>
          <p:nvPr/>
        </p:nvPicPr>
        <p:blipFill>
          <a:blip r:embed="rId2"/>
          <a:stretch>
            <a:fillRect/>
          </a:stretch>
        </p:blipFill>
        <p:spPr>
          <a:xfrm>
            <a:off x="706567" y="4507162"/>
            <a:ext cx="4105241" cy="2369639"/>
          </a:xfrm>
          <a:prstGeom prst="rect">
            <a:avLst/>
          </a:prstGeom>
        </p:spPr>
      </p:pic>
      <p:pic>
        <p:nvPicPr>
          <p:cNvPr id="11" name="Picture 10" descr="Turbine-profiles.jpg"/>
          <p:cNvPicPr>
            <a:picLocks noChangeAspect="1"/>
          </p:cNvPicPr>
          <p:nvPr/>
        </p:nvPicPr>
        <p:blipFill>
          <a:blip r:embed="rId3"/>
          <a:stretch>
            <a:fillRect/>
          </a:stretch>
        </p:blipFill>
        <p:spPr>
          <a:xfrm>
            <a:off x="5267946" y="4115496"/>
            <a:ext cx="3634570" cy="2742504"/>
          </a:xfrm>
          <a:prstGeom prst="rect">
            <a:avLst/>
          </a:prstGeom>
        </p:spPr>
      </p:pic>
      <p:sp>
        <p:nvSpPr>
          <p:cNvPr id="13" name="TextBox 12"/>
          <p:cNvSpPr txBox="1"/>
          <p:nvPr/>
        </p:nvSpPr>
        <p:spPr>
          <a:xfrm>
            <a:off x="6742013" y="2688154"/>
            <a:ext cx="2160502" cy="707886"/>
          </a:xfrm>
          <a:prstGeom prst="rect">
            <a:avLst/>
          </a:prstGeom>
          <a:noFill/>
        </p:spPr>
        <p:txBody>
          <a:bodyPr wrap="square" rtlCol="0">
            <a:spAutoFit/>
          </a:bodyPr>
          <a:lstStyle/>
          <a:p>
            <a:r>
              <a:rPr lang="en-GB" sz="2000" dirty="0" smtClean="0">
                <a:solidFill>
                  <a:srgbClr val="FF0000"/>
                </a:solidFill>
              </a:rPr>
              <a:t>Produces this Turbine</a:t>
            </a:r>
            <a:endParaRPr lang="en-GB" sz="2000" dirty="0">
              <a:solidFill>
                <a:srgbClr val="FF0000"/>
              </a:solidFill>
            </a:endParaRPr>
          </a:p>
        </p:txBody>
      </p:sp>
      <p:sp>
        <p:nvSpPr>
          <p:cNvPr id="14" name="Left Arrow 13"/>
          <p:cNvSpPr/>
          <p:nvPr/>
        </p:nvSpPr>
        <p:spPr>
          <a:xfrm>
            <a:off x="5142070" y="1134931"/>
            <a:ext cx="1243861" cy="223606"/>
          </a:xfrm>
          <a:prstGeom prst="leftArrow">
            <a:avLst>
              <a:gd name="adj1" fmla="val 66112"/>
              <a:gd name="adj2" fmla="val 50000"/>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Left Arrow 14"/>
          <p:cNvSpPr/>
          <p:nvPr/>
        </p:nvSpPr>
        <p:spPr>
          <a:xfrm rot="16200000">
            <a:off x="7501665" y="3460338"/>
            <a:ext cx="1060945" cy="249363"/>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Left Arrow 15"/>
          <p:cNvSpPr/>
          <p:nvPr/>
        </p:nvSpPr>
        <p:spPr>
          <a:xfrm rot="19816886">
            <a:off x="3937152" y="4331291"/>
            <a:ext cx="3298852" cy="200196"/>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Box 11"/>
          <p:cNvSpPr txBox="1"/>
          <p:nvPr/>
        </p:nvSpPr>
        <p:spPr>
          <a:xfrm>
            <a:off x="6385931" y="391748"/>
            <a:ext cx="2758069" cy="1846659"/>
          </a:xfrm>
          <a:prstGeom prst="rect">
            <a:avLst/>
          </a:prstGeom>
          <a:noFill/>
        </p:spPr>
        <p:txBody>
          <a:bodyPr wrap="square" rtlCol="0">
            <a:spAutoFit/>
          </a:bodyPr>
          <a:lstStyle/>
          <a:p>
            <a:r>
              <a:rPr lang="en-GB" sz="2000" dirty="0" smtClean="0">
                <a:solidFill>
                  <a:srgbClr val="FF0000"/>
                </a:solidFill>
              </a:rPr>
              <a:t>This file, produced by answering questions on the screen</a:t>
            </a:r>
            <a:r>
              <a:rPr lang="en-GB" sz="1600" dirty="0" smtClean="0">
                <a:solidFill>
                  <a:srgbClr val="FF0000"/>
                </a:solidFill>
              </a:rPr>
              <a:t>.</a:t>
            </a:r>
          </a:p>
          <a:p>
            <a:r>
              <a:rPr lang="en-GB" dirty="0" smtClean="0"/>
              <a:t>(Only the numbers and characters on the left are input)</a:t>
            </a:r>
            <a:endParaRPr lang="en-GB"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7424</TotalTime>
  <Words>3664</Words>
  <Application>Microsoft Macintosh PowerPoint</Application>
  <PresentationFormat>On-screen Show (4:3)</PresentationFormat>
  <Paragraphs>285</Paragraphs>
  <Slides>32</Slides>
  <Notes>0</Notes>
  <HiddenSlides>0</HiddenSlides>
  <MMClips>0</MMClips>
  <ScaleCrop>false</ScaleCrop>
  <HeadingPairs>
    <vt:vector size="4" baseType="variant">
      <vt:variant>
        <vt:lpstr>Design Template</vt:lpstr>
      </vt:variant>
      <vt:variant>
        <vt:i4>1</vt:i4>
      </vt:variant>
      <vt:variant>
        <vt:lpstr>Slide Titles</vt:lpstr>
      </vt:variant>
      <vt:variant>
        <vt:i4>32</vt:i4>
      </vt:variant>
    </vt:vector>
  </HeadingPairs>
  <TitlesOfParts>
    <vt:vector size="33"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 Denton</dc:creator>
  <cp:lastModifiedBy>John Denton</cp:lastModifiedBy>
  <cp:revision>97</cp:revision>
  <dcterms:created xsi:type="dcterms:W3CDTF">2017-05-15T16:39:32Z</dcterms:created>
  <dcterms:modified xsi:type="dcterms:W3CDTF">2017-05-15T17:15:52Z</dcterms:modified>
</cp:coreProperties>
</file>